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5"/>
  </p:notesMasterIdLst>
  <p:sldIdLst>
    <p:sldId id="387" r:id="rId2"/>
    <p:sldId id="323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9" r:id="rId18"/>
    <p:sldId id="340" r:id="rId19"/>
    <p:sldId id="341" r:id="rId20"/>
    <p:sldId id="342" r:id="rId21"/>
    <p:sldId id="343" r:id="rId22"/>
    <p:sldId id="344" r:id="rId23"/>
    <p:sldId id="385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87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9"/>
            <p14:sldId id="340"/>
            <p14:sldId id="341"/>
            <p14:sldId id="342"/>
            <p14:sldId id="343"/>
            <p14:sldId id="344"/>
            <p14:sldId id="385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7ABF"/>
    <a:srgbClr val="2379BF"/>
    <a:srgbClr val="FFFFFF"/>
    <a:srgbClr val="FF9900"/>
    <a:srgbClr val="4FB4FF"/>
    <a:srgbClr val="BAE18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117" d="100"/>
          <a:sy n="117" d="100"/>
        </p:scale>
        <p:origin x="186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78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5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1638299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CSS3</a:t>
            </a:r>
            <a:r>
              <a:rPr lang="ko-KR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로 </a:t>
            </a:r>
            <a:r>
              <a:rPr lang="ko-KR" altLang="en-US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웹페이지</a:t>
            </a:r>
            <a:r>
              <a:rPr lang="ko-KR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꾸미기</a:t>
            </a:r>
            <a:endParaRPr lang="ko-KR" altLang="en-US" sz="2800" dirty="0">
              <a:latin typeface="Algerian" panose="04020705040A02060702" pitchFamily="8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altLang="ko-KR" b="1" dirty="0" smtClean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05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B05C6E5-DF1B-42DB-9C6B-3AB5C34AC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158" y="2462838"/>
            <a:ext cx="2507646" cy="286866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4–4 style </a:t>
            </a:r>
            <a:r>
              <a:rPr lang="ko-KR" altLang="en-US" dirty="0"/>
              <a:t>속성에 스타일 시트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4491" y="1916832"/>
            <a:ext cx="5073215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r>
              <a:rPr lang="en-US" altLang="ko-KR" sz="1400" dirty="0"/>
              <a:t>&lt;title&gt;&amp;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 </a:t>
            </a:r>
            <a:r>
              <a:rPr lang="ko-KR" altLang="en-US" sz="1400" dirty="0"/>
              <a:t>속성에 스타일 만들기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&lt;style&gt;</a:t>
            </a:r>
          </a:p>
          <a:p>
            <a:r>
              <a:rPr lang="en-US" altLang="ko-KR" sz="1400" b="1" dirty="0"/>
              <a:t>p { color : red; font-size : 15px; } </a:t>
            </a:r>
            <a:r>
              <a:rPr lang="en-US" altLang="ko-KR" sz="1400" dirty="0">
                <a:solidFill>
                  <a:srgbClr val="00B050"/>
                </a:solidFill>
              </a:rPr>
              <a:t>/* </a:t>
            </a:r>
            <a:r>
              <a:rPr lang="ko-KR" altLang="en-US" sz="1400" dirty="0">
                <a:solidFill>
                  <a:srgbClr val="00B050"/>
                </a:solidFill>
              </a:rPr>
              <a:t>모든 </a:t>
            </a:r>
            <a:r>
              <a:rPr lang="en-US" altLang="ko-KR" sz="1400" dirty="0">
                <a:solidFill>
                  <a:srgbClr val="00B050"/>
                </a:solidFill>
              </a:rPr>
              <a:t>p </a:t>
            </a:r>
            <a:r>
              <a:rPr lang="ko-KR" altLang="en-US" sz="1400" dirty="0">
                <a:solidFill>
                  <a:srgbClr val="00B050"/>
                </a:solidFill>
              </a:rPr>
              <a:t>태그에 적용 *</a:t>
            </a:r>
            <a:r>
              <a:rPr lang="en-US" altLang="ko-KR" sz="1400" dirty="0">
                <a:solidFill>
                  <a:srgbClr val="00B050"/>
                </a:solidFill>
              </a:rPr>
              <a:t>/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r>
              <a:rPr lang="en-US" altLang="ko-KR" sz="1400" dirty="0"/>
              <a:t>&lt;/style&gt;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손 홍 민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&lt;p&gt;</a:t>
            </a:r>
            <a:r>
              <a:rPr lang="ko-KR" altLang="en-US" sz="1400" dirty="0"/>
              <a:t>오페라를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&lt;p&gt;</a:t>
            </a:r>
            <a:r>
              <a:rPr lang="ko-KR" altLang="en-US" sz="1400" dirty="0" err="1"/>
              <a:t>엘비스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프레슬리를</a:t>
            </a:r>
            <a:r>
              <a:rPr lang="ko-KR" altLang="en-US" sz="1400" dirty="0"/>
              <a:t>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/>
              <a:t>color:blue</a:t>
            </a:r>
            <a:r>
              <a:rPr lang="en-US" altLang="ko-KR" sz="1400" b="1" dirty="0"/>
              <a:t>"&gt;</a:t>
            </a:r>
            <a:r>
              <a:rPr lang="ko-KR" altLang="en-US" sz="1400" dirty="0"/>
              <a:t>김치부침개를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/>
              <a:t>color:magenta</a:t>
            </a:r>
            <a:r>
              <a:rPr lang="en-US" altLang="ko-KR" sz="1400" b="1" dirty="0"/>
              <a:t>; font-size:30px"&gt;</a:t>
            </a:r>
            <a:r>
              <a:rPr lang="ko-KR" altLang="en-US" sz="1400" dirty="0"/>
              <a:t>축구를</a:t>
            </a:r>
            <a:endParaRPr lang="en-US" altLang="ko-KR" sz="1400" dirty="0"/>
          </a:p>
          <a:p>
            <a:r>
              <a:rPr lang="ko-KR" altLang="en-US" sz="1400" dirty="0"/>
              <a:t> 좋아합니다</a:t>
            </a:r>
            <a:r>
              <a:rPr lang="en-US" altLang="ko-KR" sz="1400" dirty="0"/>
              <a:t>.</a:t>
            </a:r>
            <a:r>
              <a:rPr lang="en-US" altLang="ko-KR" sz="1400" b="1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자유형 6"/>
          <p:cNvSpPr/>
          <p:nvPr/>
        </p:nvSpPr>
        <p:spPr>
          <a:xfrm flipH="1">
            <a:off x="7095750" y="3294198"/>
            <a:ext cx="828430" cy="410969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60941" y="3047977"/>
            <a:ext cx="7264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red, 15px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7380311" y="4098037"/>
            <a:ext cx="608705" cy="200733"/>
          </a:xfrm>
          <a:custGeom>
            <a:avLst/>
            <a:gdLst>
              <a:gd name="connsiteX0" fmla="*/ 0 w 683812"/>
              <a:gd name="connsiteY0" fmla="*/ 127221 h 127221"/>
              <a:gd name="connsiteX1" fmla="*/ 381663 w 683812"/>
              <a:gd name="connsiteY1" fmla="*/ 87465 h 127221"/>
              <a:gd name="connsiteX2" fmla="*/ 683812 w 683812"/>
              <a:gd name="connsiteY2" fmla="*/ 0 h 12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812" h="127221">
                <a:moveTo>
                  <a:pt x="0" y="127221"/>
                </a:moveTo>
                <a:cubicBezTo>
                  <a:pt x="133847" y="117944"/>
                  <a:pt x="267694" y="108668"/>
                  <a:pt x="381663" y="87465"/>
                </a:cubicBezTo>
                <a:cubicBezTo>
                  <a:pt x="495632" y="66262"/>
                  <a:pt x="633454" y="15903"/>
                  <a:pt x="683812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9061" y="3887802"/>
            <a:ext cx="7873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blue, 15px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7881681" y="4253222"/>
            <a:ext cx="1047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magenta, 30px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7488085" y="4376334"/>
            <a:ext cx="400976" cy="294198"/>
          </a:xfrm>
          <a:custGeom>
            <a:avLst/>
            <a:gdLst>
              <a:gd name="connsiteX0" fmla="*/ 0 w 596348"/>
              <a:gd name="connsiteY0" fmla="*/ 294198 h 294198"/>
              <a:gd name="connsiteX1" fmla="*/ 254442 w 596348"/>
              <a:gd name="connsiteY1" fmla="*/ 103367 h 294198"/>
              <a:gd name="connsiteX2" fmla="*/ 596348 w 596348"/>
              <a:gd name="connsiteY2" fmla="*/ 0 h 29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348" h="294198">
                <a:moveTo>
                  <a:pt x="0" y="294198"/>
                </a:moveTo>
                <a:cubicBezTo>
                  <a:pt x="77525" y="223299"/>
                  <a:pt x="155051" y="152400"/>
                  <a:pt x="254442" y="103367"/>
                </a:cubicBezTo>
                <a:cubicBezTo>
                  <a:pt x="353833" y="54334"/>
                  <a:pt x="596348" y="0"/>
                  <a:pt x="596348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7614024" y="3315328"/>
            <a:ext cx="329877" cy="659598"/>
          </a:xfrm>
          <a:custGeom>
            <a:avLst/>
            <a:gdLst>
              <a:gd name="connsiteX0" fmla="*/ 371475 w 386829"/>
              <a:gd name="connsiteY0" fmla="*/ 0 h 600075"/>
              <a:gd name="connsiteX1" fmla="*/ 342900 w 386829"/>
              <a:gd name="connsiteY1" fmla="*/ 457200 h 600075"/>
              <a:gd name="connsiteX2" fmla="*/ 0 w 386829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29" h="600075">
                <a:moveTo>
                  <a:pt x="371475" y="0"/>
                </a:moveTo>
                <a:cubicBezTo>
                  <a:pt x="388144" y="178593"/>
                  <a:pt x="404813" y="357187"/>
                  <a:pt x="342900" y="457200"/>
                </a:cubicBezTo>
                <a:cubicBezTo>
                  <a:pt x="280987" y="557213"/>
                  <a:pt x="140493" y="578644"/>
                  <a:pt x="0" y="60007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64491" y="1317310"/>
            <a:ext cx="7908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페이지 내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red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색에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15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픽셀 크기로 꾸미지만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,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style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속성을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는 다른 모양으로 꾸미는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외부 스타일 시트 파일 불러오기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파일에 스타일 시트 저장</a:t>
            </a:r>
            <a:endParaRPr lang="en-US" altLang="ko-KR" dirty="0"/>
          </a:p>
          <a:p>
            <a:pPr lvl="2"/>
            <a:r>
              <a:rPr lang="ko-KR" altLang="en-US" dirty="0"/>
              <a:t>웹 페이지에서 </a:t>
            </a:r>
            <a:r>
              <a:rPr lang="en-US" altLang="ko-KR" dirty="0"/>
              <a:t>CSS3 </a:t>
            </a:r>
            <a:r>
              <a:rPr lang="ko-KR" altLang="en-US" dirty="0"/>
              <a:t>스타일 시트 파일을 불러 사용</a:t>
            </a:r>
            <a:endParaRPr lang="en-US" altLang="ko-KR" dirty="0"/>
          </a:p>
          <a:p>
            <a:pPr lvl="3"/>
            <a:r>
              <a:rPr lang="ko-KR" altLang="en-US" dirty="0"/>
              <a:t>동일한 스타일 시트를 웹 페이지마다 중복 작성 해소</a:t>
            </a:r>
            <a:endParaRPr lang="en-US" altLang="ko-KR" dirty="0"/>
          </a:p>
          <a:p>
            <a:pPr lvl="3"/>
            <a:r>
              <a:rPr lang="ko-KR" altLang="en-US" dirty="0"/>
              <a:t>웹 사이트의 전체 웹 페이지 모양의 일관성 확보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CSS3 </a:t>
            </a:r>
            <a:r>
              <a:rPr lang="ko-KR" altLang="en-US" dirty="0"/>
              <a:t>스타일 시트 파일을 불러오는 방법 </a:t>
            </a:r>
            <a:r>
              <a:rPr lang="en-US" altLang="ko-KR" dirty="0"/>
              <a:t>2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2"/>
            <a:r>
              <a:rPr lang="en-US" altLang="ko-KR" dirty="0"/>
              <a:t>&lt;link&gt; </a:t>
            </a:r>
            <a:r>
              <a:rPr lang="ko-KR" altLang="en-US" dirty="0"/>
              <a:t>태그 이용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2"/>
            <a:r>
              <a:rPr lang="en-US" altLang="ko-KR" dirty="0"/>
              <a:t>@import </a:t>
            </a:r>
            <a:r>
              <a:rPr lang="ko-KR" altLang="en-US" dirty="0"/>
              <a:t>이용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4490536"/>
            <a:ext cx="65527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&lt;link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="mystyle.css" type="text/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="stylesheet"&gt;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696" y="5581689"/>
            <a:ext cx="655272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&lt;style&gt;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@import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(mystyle.css);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marL="1104900" lvl="2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/* @import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(‘mystyle.css’);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104900" lvl="2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/* @import “mystyle.css”;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5696" y="2636912"/>
            <a:ext cx="65527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&lt;style&gt;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/* mystyle.css */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body 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background-color:linen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color:blueviolet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margin-	left:30px; margin-right:30px; }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h3 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text-align:center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color:darkred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2938353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51F5790-BE1F-4CA0-B392-F2D240B4C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80" y="3933056"/>
            <a:ext cx="2667070" cy="243846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4-5 &lt;link&gt; </a:t>
            </a:r>
            <a:r>
              <a:rPr lang="ko-KR" altLang="en-US" dirty="0"/>
              <a:t>태그로 </a:t>
            </a:r>
            <a:r>
              <a:rPr lang="en-US" altLang="ko-KR" dirty="0"/>
              <a:t>CSS3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63843" y="3416260"/>
            <a:ext cx="5460285" cy="31090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	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&lt;title&gt;&amp;</a:t>
            </a:r>
            <a:r>
              <a:rPr lang="en-US" altLang="ko-KR" sz="1400" dirty="0" err="1"/>
              <a:t>lt;link&amp;gt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파일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&lt;link type="text/</a:t>
            </a:r>
            <a:r>
              <a:rPr lang="en-US" altLang="ko-KR" sz="1400" b="1" dirty="0" err="1"/>
              <a:t>css</a:t>
            </a:r>
            <a:r>
              <a:rPr lang="en-US" altLang="ko-KR" sz="1400" b="1" dirty="0"/>
              <a:t>" </a:t>
            </a:r>
            <a:r>
              <a:rPr lang="en-US" altLang="ko-KR" sz="1400" b="1" dirty="0" err="1"/>
              <a:t>rel</a:t>
            </a:r>
            <a:r>
              <a:rPr lang="en-US" altLang="ko-KR" sz="1400" b="1" dirty="0"/>
              <a:t>="stylesheet"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href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="mystyle.css"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김치 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251520" y="2153489"/>
            <a:ext cx="5472607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background-color : linen; 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</a:p>
          <a:p>
            <a:pPr defTabSz="180000" fontAlgn="base" latinLnBrk="0"/>
            <a:r>
              <a:rPr lang="en-US" altLang="ko-KR" sz="1400" dirty="0"/>
              <a:t>			margin-left : 30px; margin-right : 30px; }</a:t>
            </a:r>
          </a:p>
          <a:p>
            <a:pPr defTabSz="180000" fontAlgn="base" latinLnBrk="0"/>
            <a:r>
              <a:rPr lang="en-US" altLang="ko-KR" sz="1400" dirty="0"/>
              <a:t>h3 { text-align : center; 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15390" y="1844824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 fontAlgn="base" latinLnBrk="0"/>
            <a:r>
              <a:rPr lang="en-US" altLang="ko-KR" sz="1400" b="1" dirty="0"/>
              <a:t>mystyle.css</a:t>
            </a:r>
          </a:p>
        </p:txBody>
      </p:sp>
      <p:sp>
        <p:nvSpPr>
          <p:cNvPr id="10" name="자유형 9"/>
          <p:cNvSpPr/>
          <p:nvPr/>
        </p:nvSpPr>
        <p:spPr>
          <a:xfrm>
            <a:off x="2987824" y="3107596"/>
            <a:ext cx="2376264" cy="1473532"/>
          </a:xfrm>
          <a:custGeom>
            <a:avLst/>
            <a:gdLst>
              <a:gd name="connsiteX0" fmla="*/ 0 w 2324900"/>
              <a:gd name="connsiteY0" fmla="*/ 0 h 1228725"/>
              <a:gd name="connsiteX1" fmla="*/ 257175 w 2324900"/>
              <a:gd name="connsiteY1" fmla="*/ 314325 h 1228725"/>
              <a:gd name="connsiteX2" fmla="*/ 1162050 w 2324900"/>
              <a:gd name="connsiteY2" fmla="*/ 523875 h 1228725"/>
              <a:gd name="connsiteX3" fmla="*/ 2238375 w 2324900"/>
              <a:gd name="connsiteY3" fmla="*/ 771525 h 1228725"/>
              <a:gd name="connsiteX4" fmla="*/ 2181225 w 2324900"/>
              <a:gd name="connsiteY4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00" h="1228725">
                <a:moveTo>
                  <a:pt x="0" y="0"/>
                </a:moveTo>
                <a:cubicBezTo>
                  <a:pt x="31750" y="113506"/>
                  <a:pt x="63500" y="227013"/>
                  <a:pt x="257175" y="314325"/>
                </a:cubicBezTo>
                <a:cubicBezTo>
                  <a:pt x="450850" y="401637"/>
                  <a:pt x="1162050" y="523875"/>
                  <a:pt x="1162050" y="523875"/>
                </a:cubicBezTo>
                <a:cubicBezTo>
                  <a:pt x="1492250" y="600075"/>
                  <a:pt x="2068513" y="654050"/>
                  <a:pt x="2238375" y="771525"/>
                </a:cubicBezTo>
                <a:cubicBezTo>
                  <a:pt x="2408237" y="889000"/>
                  <a:pt x="2294731" y="1058862"/>
                  <a:pt x="2181225" y="12287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9552" y="1365920"/>
            <a:ext cx="79791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4–3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CSS3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스타일 시트를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mystyle.css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&lt;link&gt;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태그로 불러 사용하도록 수정하라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074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650EFA1-6A9A-4150-803A-BC8DACD21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86" y="3394630"/>
            <a:ext cx="2814562" cy="257331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4-6 @import</a:t>
            </a:r>
            <a:r>
              <a:rPr lang="ko-KR" altLang="en-US" dirty="0"/>
              <a:t>로 </a:t>
            </a:r>
            <a:r>
              <a:rPr lang="en-US" altLang="ko-KR" dirty="0"/>
              <a:t>CSS3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2850" y="2852936"/>
            <a:ext cx="511256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&lt;title&gt;&amp;</a:t>
            </a:r>
            <a:r>
              <a:rPr lang="en-US" altLang="ko-KR" sz="1400" dirty="0" err="1"/>
              <a:t>lt</a:t>
            </a:r>
            <a:r>
              <a:rPr lang="en-US" altLang="ko-KR" sz="1400" dirty="0"/>
              <a:t>;@</a:t>
            </a:r>
            <a:r>
              <a:rPr lang="en-US" altLang="ko-KR" sz="1400" dirty="0" err="1"/>
              <a:t>import&amp;gt</a:t>
            </a:r>
            <a:r>
              <a:rPr lang="en-US" altLang="ko-KR" sz="1400" dirty="0"/>
              <a:t>;</a:t>
            </a:r>
            <a:r>
              <a:rPr lang="ko-KR" altLang="en-US" sz="1400" dirty="0"/>
              <a:t>로 외부 스타일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b="1" dirty="0"/>
              <a:t>&lt;style&gt;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@import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url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(mystyle.css);</a:t>
            </a:r>
          </a:p>
          <a:p>
            <a:pPr defTabSz="180000"/>
            <a:r>
              <a:rPr lang="en-US" altLang="ko-KR" sz="1400" b="1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김치 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216415" y="1385173"/>
            <a:ext cx="12700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/>
              <a:t>mystyle.css</a:t>
            </a:r>
          </a:p>
        </p:txBody>
      </p:sp>
      <p:sp>
        <p:nvSpPr>
          <p:cNvPr id="11" name="자유형 10"/>
          <p:cNvSpPr/>
          <p:nvPr/>
        </p:nvSpPr>
        <p:spPr>
          <a:xfrm>
            <a:off x="276827" y="2493168"/>
            <a:ext cx="478749" cy="1799928"/>
          </a:xfrm>
          <a:custGeom>
            <a:avLst/>
            <a:gdLst>
              <a:gd name="connsiteX0" fmla="*/ 376265 w 376265"/>
              <a:gd name="connsiteY0" fmla="*/ 1905000 h 1905000"/>
              <a:gd name="connsiteX1" fmla="*/ 52415 w 376265"/>
              <a:gd name="connsiteY1" fmla="*/ 1438275 h 1905000"/>
              <a:gd name="connsiteX2" fmla="*/ 14315 w 376265"/>
              <a:gd name="connsiteY2" fmla="*/ 695325 h 1905000"/>
              <a:gd name="connsiteX3" fmla="*/ 195290 w 376265"/>
              <a:gd name="connsiteY3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65" h="1905000">
                <a:moveTo>
                  <a:pt x="376265" y="1905000"/>
                </a:moveTo>
                <a:cubicBezTo>
                  <a:pt x="244502" y="1772443"/>
                  <a:pt x="112740" y="1639887"/>
                  <a:pt x="52415" y="1438275"/>
                </a:cubicBezTo>
                <a:cubicBezTo>
                  <a:pt x="-7910" y="1236662"/>
                  <a:pt x="-9497" y="935037"/>
                  <a:pt x="14315" y="695325"/>
                </a:cubicBezTo>
                <a:cubicBezTo>
                  <a:pt x="38127" y="455613"/>
                  <a:pt x="116708" y="227806"/>
                  <a:pt x="19529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/>
          <p:cNvSpPr/>
          <p:nvPr/>
        </p:nvSpPr>
        <p:spPr>
          <a:xfrm>
            <a:off x="557417" y="1662172"/>
            <a:ext cx="504094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background-color : linen; 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</a:p>
          <a:p>
            <a:pPr defTabSz="180000" fontAlgn="base" latinLnBrk="0"/>
            <a:r>
              <a:rPr lang="en-US" altLang="ko-KR" sz="1400" dirty="0"/>
              <a:t>			margin-left : 30px; margin-right : 30px; }</a:t>
            </a:r>
          </a:p>
          <a:p>
            <a:pPr defTabSz="180000" fontAlgn="base" latinLnBrk="0"/>
            <a:r>
              <a:rPr lang="en-US" altLang="ko-KR" sz="1400" dirty="0"/>
              <a:t>h3 { text-align : center; 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3122380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규칙 </a:t>
            </a:r>
            <a:r>
              <a:rPr lang="en-US" altLang="ko-KR" dirty="0"/>
              <a:t>– </a:t>
            </a:r>
            <a:r>
              <a:rPr lang="ko-KR" altLang="en-US" dirty="0"/>
              <a:t>스타일 상속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/>
              <a:t>CSS3 </a:t>
            </a:r>
            <a:r>
              <a:rPr lang="ko-KR" altLang="en-US" dirty="0"/>
              <a:t>스타일은 부모 태그로부터 상속</a:t>
            </a:r>
            <a:endParaRPr lang="en-US" altLang="ko-KR" dirty="0"/>
          </a:p>
          <a:p>
            <a:pPr lvl="1"/>
            <a:r>
              <a:rPr lang="ko-KR" altLang="en-US" dirty="0"/>
              <a:t>부모 태그</a:t>
            </a:r>
            <a:r>
              <a:rPr lang="en-US" altLang="ko-KR" dirty="0"/>
              <a:t>(</a:t>
            </a:r>
            <a:r>
              <a:rPr lang="ko-KR" altLang="en-US" dirty="0"/>
              <a:t>부모 요소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자신을 둘러싸는 태그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&lt;p&gt; </a:t>
            </a:r>
            <a:r>
              <a:rPr lang="ko-KR" altLang="en-US" dirty="0"/>
              <a:t>태그는 </a:t>
            </a:r>
            <a:r>
              <a:rPr lang="en-US" altLang="ko-KR" dirty="0"/>
              <a:t>&lt;</a:t>
            </a:r>
            <a:r>
              <a:rPr lang="en-US" altLang="ko-KR" dirty="0" err="1"/>
              <a:t>em</a:t>
            </a:r>
            <a:r>
              <a:rPr lang="en-US" altLang="ko-KR" dirty="0"/>
              <a:t>&gt;</a:t>
            </a:r>
            <a:r>
              <a:rPr lang="ko-KR" altLang="en-US" dirty="0"/>
              <a:t>의 부모 태그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em</a:t>
            </a:r>
            <a:r>
              <a:rPr lang="en-US" altLang="ko-KR" dirty="0"/>
              <a:t>&gt; </a:t>
            </a:r>
            <a:r>
              <a:rPr lang="ko-KR" altLang="en-US" dirty="0"/>
              <a:t>태그의 출력</a:t>
            </a:r>
            <a:endParaRPr lang="en-US" altLang="ko-KR" dirty="0"/>
          </a:p>
          <a:p>
            <a:pPr lvl="3"/>
            <a:r>
              <a:rPr lang="ko-KR" altLang="en-US" dirty="0"/>
              <a:t>글자 크기는 </a:t>
            </a:r>
            <a:r>
              <a:rPr lang="en-US" altLang="ko-KR" dirty="0"/>
              <a:t>25px, </a:t>
            </a:r>
            <a:r>
              <a:rPr lang="ko-KR" altLang="en-US" dirty="0"/>
              <a:t>글자 색은 부모 </a:t>
            </a:r>
            <a:r>
              <a:rPr lang="en-US" altLang="ko-KR" dirty="0"/>
              <a:t>&lt;p&gt; </a:t>
            </a:r>
            <a:r>
              <a:rPr lang="ko-KR" altLang="en-US" dirty="0"/>
              <a:t>태그를 상속받아 </a:t>
            </a:r>
            <a:r>
              <a:rPr lang="en-US" altLang="ko-KR" dirty="0"/>
              <a:t>green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63688" y="2924944"/>
            <a:ext cx="51845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&lt;p style="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color:green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안녕하세요 </a:t>
            </a:r>
          </a:p>
          <a:p>
            <a:pPr marL="190500"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 style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font-size:25px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자식입니다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2871263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C5BE9CF-982B-42B6-9661-E881861C1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520" y="2283382"/>
            <a:ext cx="2236919" cy="198436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4–7 </a:t>
            </a:r>
            <a:r>
              <a:rPr lang="ko-KR" altLang="en-US" dirty="0"/>
              <a:t>부모 스타일 상속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9312" y="2060848"/>
            <a:ext cx="4608512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&lt;p style="</a:t>
            </a:r>
            <a:r>
              <a:rPr lang="en-US" altLang="ko-KR" sz="1400" b="1" dirty="0" err="1"/>
              <a:t>color:green</a:t>
            </a:r>
            <a:r>
              <a:rPr lang="en-US" altLang="ko-KR" sz="1400" b="1" dirty="0"/>
              <a:t>"&gt;</a:t>
            </a:r>
            <a:r>
              <a:rPr lang="ko-KR" altLang="en-US" sz="1400" b="1" dirty="0"/>
              <a:t>자식 태그는 부모의 스타일을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 style="font-size:25px"&gt;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상속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&lt;/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ko-KR" altLang="en-US" sz="1400" b="1" dirty="0"/>
              <a:t>받는다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b="1" dirty="0"/>
              <a:t>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527456" y="4274967"/>
            <a:ext cx="2305039" cy="425705"/>
          </a:xfrm>
          <a:prstGeom prst="wedgeRoundRectCallout">
            <a:avLst>
              <a:gd name="adj1" fmla="val -28965"/>
              <a:gd name="adj2" fmla="val -445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50" dirty="0">
                <a:solidFill>
                  <a:schemeClr val="tx1"/>
                </a:solidFill>
              </a:rPr>
              <a:t>부모</a:t>
            </a:r>
            <a:r>
              <a:rPr lang="en-US" altLang="ko-KR" sz="1050" dirty="0">
                <a:solidFill>
                  <a:schemeClr val="tx1"/>
                </a:solidFill>
              </a:rPr>
              <a:t>(&lt;p&gt;)</a:t>
            </a:r>
            <a:r>
              <a:rPr lang="ko-KR" altLang="en-US" sz="1050" dirty="0">
                <a:solidFill>
                  <a:schemeClr val="tx1"/>
                </a:solidFill>
              </a:rPr>
              <a:t>의 스타일 </a:t>
            </a:r>
            <a:r>
              <a:rPr lang="en-US" altLang="ko-KR" sz="1050" dirty="0">
                <a:solidFill>
                  <a:schemeClr val="tx1"/>
                </a:solidFill>
              </a:rPr>
              <a:t>color: green</a:t>
            </a:r>
            <a:r>
              <a:rPr lang="ko-KR" altLang="en-US" sz="1050" dirty="0">
                <a:solidFill>
                  <a:schemeClr val="tx1"/>
                </a:solidFill>
              </a:rPr>
              <a:t>을 상속받아 초록색으로 출력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5556747" y="3764491"/>
            <a:ext cx="432048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863602" y="3986935"/>
            <a:ext cx="187947" cy="371570"/>
          </a:xfrm>
          <a:custGeom>
            <a:avLst/>
            <a:gdLst>
              <a:gd name="connsiteX0" fmla="*/ 16497 w 187947"/>
              <a:gd name="connsiteY0" fmla="*/ 342995 h 371570"/>
              <a:gd name="connsiteX1" fmla="*/ 16497 w 187947"/>
              <a:gd name="connsiteY1" fmla="*/ 95 h 371570"/>
              <a:gd name="connsiteX2" fmla="*/ 187947 w 187947"/>
              <a:gd name="connsiteY2" fmla="*/ 371570 h 37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947" h="371570">
                <a:moveTo>
                  <a:pt x="16497" y="342995"/>
                </a:moveTo>
                <a:cubicBezTo>
                  <a:pt x="2209" y="169164"/>
                  <a:pt x="-12078" y="-4667"/>
                  <a:pt x="16497" y="95"/>
                </a:cubicBezTo>
                <a:cubicBezTo>
                  <a:pt x="45072" y="4857"/>
                  <a:pt x="116509" y="188213"/>
                  <a:pt x="187947" y="37157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933568" y="4572214"/>
            <a:ext cx="971572" cy="368954"/>
          </a:xfrm>
          <a:prstGeom prst="wedgeRoundRectCallout">
            <a:avLst>
              <a:gd name="adj1" fmla="val -40110"/>
              <a:gd name="adj2" fmla="val -862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</a:rPr>
              <a:t>em</a:t>
            </a:r>
            <a:r>
              <a:rPr lang="en-US" altLang="ko-KR" sz="1050" dirty="0">
                <a:solidFill>
                  <a:schemeClr val="tx1"/>
                </a:solidFill>
              </a:rPr>
              <a:t>&gt;</a:t>
            </a:r>
            <a:r>
              <a:rPr lang="ko-KR" altLang="en-US" sz="1050" dirty="0">
                <a:solidFill>
                  <a:schemeClr val="tx1"/>
                </a:solidFill>
              </a:rPr>
              <a:t>은 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&lt;p&gt;</a:t>
            </a:r>
            <a:r>
              <a:rPr lang="ko-KR" altLang="en-US" sz="1050" dirty="0">
                <a:solidFill>
                  <a:schemeClr val="tx1"/>
                </a:solidFill>
              </a:rPr>
              <a:t>의 자식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4675" y="1456489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YDVYGOStd11"/>
              </a:rPr>
              <a:t>em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태그가 부모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태그의 스타일을 상속받는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YDVYGOStd11"/>
            </a:endParaRPr>
          </a:p>
        </p:txBody>
      </p:sp>
    </p:spTree>
    <p:extLst>
      <p:ext uri="{BB962C8B-B14F-4D97-AF65-F5344CB8AC3E}">
        <p14:creationId xmlns:p14="http://schemas.microsoft.com/office/powerpoint/2010/main" val="3296004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규칙 </a:t>
            </a:r>
            <a:r>
              <a:rPr lang="en-US" altLang="ko-KR" dirty="0"/>
              <a:t>– </a:t>
            </a:r>
            <a:r>
              <a:rPr lang="ko-KR" altLang="en-US" dirty="0"/>
              <a:t>스타일 합치기와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09600" y="1412776"/>
            <a:ext cx="3886200" cy="4572000"/>
          </a:xfrm>
        </p:spPr>
        <p:txBody>
          <a:bodyPr/>
          <a:lstStyle/>
          <a:p>
            <a:r>
              <a:rPr lang="ko-KR" altLang="en-US" sz="1400" dirty="0"/>
              <a:t>태그에 적용 가능한 스타일</a:t>
            </a:r>
            <a:endParaRPr lang="en-US" altLang="ko-KR" sz="1400" dirty="0"/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/>
              <a:t>브라우저의 디폴트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/>
              <a:t>스타일 시트 파일에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/>
              <a:t>&lt;style&gt;&lt;/style&gt; </a:t>
            </a:r>
            <a:r>
              <a:rPr lang="ko-KR" altLang="en-US" sz="1200" dirty="0"/>
              <a:t>태그에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/>
              <a:t>style </a:t>
            </a:r>
            <a:r>
              <a:rPr lang="ko-KR" altLang="en-US" sz="1200" dirty="0"/>
              <a:t>속성에 선언된 스타일</a:t>
            </a:r>
          </a:p>
          <a:p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2"/>
          </p:nvPr>
        </p:nvSpPr>
        <p:spPr>
          <a:xfrm>
            <a:off x="4844901" y="1412776"/>
            <a:ext cx="3886200" cy="4572000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스타일 합치기</a:t>
            </a:r>
            <a:r>
              <a:rPr lang="en-US" altLang="ko-KR" sz="1400" dirty="0"/>
              <a:t>(cascading)</a:t>
            </a:r>
            <a:r>
              <a:rPr lang="ko-KR" altLang="en-US" sz="1400" dirty="0"/>
              <a:t>와 </a:t>
            </a:r>
            <a:r>
              <a:rPr lang="ko-KR" altLang="en-US" sz="1400" dirty="0" err="1"/>
              <a:t>오버라이딩</a:t>
            </a:r>
            <a:r>
              <a:rPr lang="en-US" altLang="ko-KR" sz="1400" dirty="0"/>
              <a:t>(overriding)</a:t>
            </a:r>
            <a:r>
              <a:rPr lang="ko-KR" altLang="en-US" sz="1400" dirty="0"/>
              <a:t>이란</a:t>
            </a:r>
            <a:r>
              <a:rPr lang="en-US" altLang="ko-KR" sz="1400" dirty="0"/>
              <a:t>?</a:t>
            </a:r>
            <a:endParaRPr lang="ko-KR" altLang="en-US" sz="1400" dirty="0"/>
          </a:p>
          <a:p>
            <a:pPr lvl="1"/>
            <a:r>
              <a:rPr lang="ko-KR" altLang="en-US" sz="1200" dirty="0"/>
              <a:t>태그에 적용되는 모든 스타일이 합쳐지고</a:t>
            </a:r>
            <a:r>
              <a:rPr lang="en-US" altLang="ko-KR" sz="1200" dirty="0"/>
              <a:t>, </a:t>
            </a:r>
            <a:r>
              <a:rPr lang="ko-KR" altLang="en-US" sz="1200" dirty="0"/>
              <a:t>동일한 스타일은 순위가 높은 스타일이 우선 적용되는 규칙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59632" y="2852936"/>
            <a:ext cx="7416824" cy="3744416"/>
            <a:chOff x="1259632" y="2852936"/>
            <a:chExt cx="7416824" cy="3744416"/>
          </a:xfrm>
        </p:grpSpPr>
        <p:sp>
          <p:nvSpPr>
            <p:cNvPr id="36" name="아래쪽 화살표 35"/>
            <p:cNvSpPr/>
            <p:nvPr/>
          </p:nvSpPr>
          <p:spPr>
            <a:xfrm>
              <a:off x="5112094" y="3203003"/>
              <a:ext cx="189637" cy="3044282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653317" y="4654877"/>
              <a:ext cx="3142819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/>
                <a:t>&lt;style&gt;</a:t>
              </a:r>
              <a:endParaRPr lang="ko-KR" altLang="en-US" sz="1200" dirty="0"/>
            </a:p>
            <a:p>
              <a:pPr defTabSz="180000" fontAlgn="base" latinLnBrk="0"/>
              <a:r>
                <a:rPr lang="en-US" altLang="ko-KR" sz="1200" b="1" dirty="0"/>
                <a:t>p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{ color : blue;  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12px;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/>
                <a:t>}</a:t>
              </a:r>
            </a:p>
            <a:p>
              <a:pPr defTabSz="180000" fontAlgn="base" latinLnBrk="0"/>
              <a:r>
                <a:rPr lang="en-US" altLang="ko-KR" sz="1200" dirty="0"/>
                <a:t>&lt;/style&gt;</a:t>
              </a:r>
              <a:endParaRPr lang="ko-KR" altLang="en-US" sz="1200" dirty="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088635" y="3331974"/>
              <a:ext cx="2707501" cy="3064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200" b="1" dirty="0"/>
                <a:t>p { 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color : black;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16px;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/>
                <a:t>}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36971" y="3331974"/>
              <a:ext cx="18325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브라우저 디폴트 스타일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882203" y="4016097"/>
              <a:ext cx="2913933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1" dirty="0"/>
                <a:t>p</a:t>
              </a:r>
              <a:r>
                <a:rPr lang="en-US" altLang="ko-KR" sz="1200" dirty="0"/>
                <a:t> { </a:t>
              </a:r>
              <a:r>
                <a:rPr lang="en-US" altLang="ko-KR" sz="1200" b="1" dirty="0"/>
                <a:t>background : </a:t>
              </a:r>
              <a:r>
                <a:rPr lang="en-US" altLang="ko-KR" sz="1200" b="1" dirty="0" err="1"/>
                <a:t>mistyrose</a:t>
              </a:r>
              <a:r>
                <a:rPr lang="en-US" altLang="ko-KR" sz="1200" b="1" dirty="0"/>
                <a:t>; </a:t>
              </a:r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36971" y="4015175"/>
              <a:ext cx="9749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external.css</a:t>
              </a:r>
              <a:endParaRPr lang="ko-KR" altLang="en-US" sz="12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31504" y="5693347"/>
              <a:ext cx="356463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b="1" dirty="0"/>
                <a:t>&lt;p style="font-size: 25px"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안녕하세요</a:t>
              </a:r>
              <a:r>
                <a:rPr lang="en-US" altLang="ko-KR" sz="1200" b="1" dirty="0"/>
                <a:t>&lt;/p&gt;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336971" y="4839542"/>
              <a:ext cx="7152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&lt;style&gt;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336971" y="5645872"/>
              <a:ext cx="88517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style </a:t>
              </a:r>
              <a:r>
                <a:rPr lang="ko-KR" altLang="en-US" sz="1200" dirty="0"/>
                <a:t>속성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68284" y="626572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>
                  <a:solidFill>
                    <a:srgbClr val="00B050"/>
                  </a:solidFill>
                </a:rPr>
                <a:t>순위 높음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31529" y="291875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>
                  <a:solidFill>
                    <a:srgbClr val="00B050"/>
                  </a:solidFill>
                </a:rPr>
                <a:t>순위 낮음</a:t>
              </a:r>
            </a:p>
          </p:txBody>
        </p:sp>
        <p:sp>
          <p:nvSpPr>
            <p:cNvPr id="41" name="타원 40"/>
            <p:cNvSpPr/>
            <p:nvPr/>
          </p:nvSpPr>
          <p:spPr>
            <a:xfrm>
              <a:off x="3088635" y="5693346"/>
              <a:ext cx="109454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987825" y="4835088"/>
              <a:ext cx="864096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3220075" y="4015174"/>
              <a:ext cx="220493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259632" y="2852936"/>
              <a:ext cx="4824536" cy="3744416"/>
            </a:xfrm>
            <a:prstGeom prst="roundRect">
              <a:avLst>
                <a:gd name="adj" fmla="val 3175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오른쪽 화살표 45"/>
            <p:cNvSpPr/>
            <p:nvPr/>
          </p:nvSpPr>
          <p:spPr>
            <a:xfrm>
              <a:off x="6129996" y="4571773"/>
              <a:ext cx="531300" cy="21961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자유형 1"/>
            <p:cNvSpPr/>
            <p:nvPr/>
          </p:nvSpPr>
          <p:spPr>
            <a:xfrm>
              <a:off x="2753990" y="3534122"/>
              <a:ext cx="703957" cy="1390650"/>
            </a:xfrm>
            <a:custGeom>
              <a:avLst/>
              <a:gdLst>
                <a:gd name="connsiteX0" fmla="*/ 265807 w 703957"/>
                <a:gd name="connsiteY0" fmla="*/ 1390650 h 1390650"/>
                <a:gd name="connsiteX1" fmla="*/ 18157 w 703957"/>
                <a:gd name="connsiteY1" fmla="*/ 657225 h 1390650"/>
                <a:gd name="connsiteX2" fmla="*/ 703957 w 703957"/>
                <a:gd name="connsiteY2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3957" h="1390650">
                  <a:moveTo>
                    <a:pt x="265807" y="1390650"/>
                  </a:moveTo>
                  <a:cubicBezTo>
                    <a:pt x="105469" y="1139825"/>
                    <a:pt x="-54868" y="889000"/>
                    <a:pt x="18157" y="657225"/>
                  </a:cubicBezTo>
                  <a:cubicBezTo>
                    <a:pt x="91182" y="425450"/>
                    <a:pt x="397569" y="212725"/>
                    <a:pt x="703957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3991347" y="5010497"/>
              <a:ext cx="750657" cy="723900"/>
            </a:xfrm>
            <a:custGeom>
              <a:avLst/>
              <a:gdLst>
                <a:gd name="connsiteX0" fmla="*/ 0 w 750657"/>
                <a:gd name="connsiteY0" fmla="*/ 723900 h 723900"/>
                <a:gd name="connsiteX1" fmla="*/ 714375 w 750657"/>
                <a:gd name="connsiteY1" fmla="*/ 266700 h 723900"/>
                <a:gd name="connsiteX2" fmla="*/ 581025 w 750657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57" h="723900">
                  <a:moveTo>
                    <a:pt x="0" y="723900"/>
                  </a:moveTo>
                  <a:cubicBezTo>
                    <a:pt x="308769" y="555625"/>
                    <a:pt x="617538" y="387350"/>
                    <a:pt x="714375" y="266700"/>
                  </a:cubicBezTo>
                  <a:cubicBezTo>
                    <a:pt x="811212" y="146050"/>
                    <a:pt x="696118" y="73025"/>
                    <a:pt x="581025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562847" y="3543647"/>
              <a:ext cx="1199077" cy="1419225"/>
            </a:xfrm>
            <a:custGeom>
              <a:avLst/>
              <a:gdLst>
                <a:gd name="connsiteX0" fmla="*/ 0 w 1199077"/>
                <a:gd name="connsiteY0" fmla="*/ 1419225 h 1419225"/>
                <a:gd name="connsiteX1" fmla="*/ 1190625 w 1199077"/>
                <a:gd name="connsiteY1" fmla="*/ 742950 h 1419225"/>
                <a:gd name="connsiteX2" fmla="*/ 438150 w 1199077"/>
                <a:gd name="connsiteY2" fmla="*/ 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9077" h="1419225">
                  <a:moveTo>
                    <a:pt x="0" y="1419225"/>
                  </a:moveTo>
                  <a:cubicBezTo>
                    <a:pt x="558800" y="1199356"/>
                    <a:pt x="1117600" y="979487"/>
                    <a:pt x="1190625" y="742950"/>
                  </a:cubicBezTo>
                  <a:cubicBezTo>
                    <a:pt x="1263650" y="506412"/>
                    <a:pt x="850900" y="253206"/>
                    <a:pt x="438150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29611" y="4383527"/>
              <a:ext cx="1872208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background: </a:t>
              </a:r>
              <a:r>
                <a:rPr lang="en-US" altLang="ko-KR" sz="1200" dirty="0" err="1"/>
                <a:t>mistyrose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color : blue;</a:t>
              </a:r>
            </a:p>
            <a:p>
              <a:pPr defTabSz="180000"/>
              <a:r>
                <a:rPr lang="en-US" altLang="ko-KR" sz="1200" dirty="0"/>
                <a:t>font-size : 25px;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732240" y="3861048"/>
              <a:ext cx="19442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>
                  <a:solidFill>
                    <a:srgbClr val="FF0000"/>
                  </a:solidFill>
                </a:rPr>
                <a:t>&lt;p&gt;</a:t>
              </a:r>
              <a:r>
                <a:rPr lang="ko-KR" altLang="en-US" sz="1200" dirty="0">
                  <a:solidFill>
                    <a:srgbClr val="FF0000"/>
                  </a:solidFill>
                </a:rPr>
                <a:t>안녕하세요</a:t>
              </a:r>
              <a:r>
                <a:rPr lang="en-US" altLang="ko-KR" sz="1200" dirty="0">
                  <a:solidFill>
                    <a:srgbClr val="FF0000"/>
                  </a:solidFill>
                </a:rPr>
                <a:t>&lt;/p&gt;</a:t>
              </a:r>
              <a:r>
                <a:rPr lang="ko-KR" altLang="en-US" sz="1200" dirty="0">
                  <a:solidFill>
                    <a:srgbClr val="FF0000"/>
                  </a:solidFill>
                </a:rPr>
                <a:t>의</a:t>
              </a:r>
              <a:endParaRPr lang="en-US" altLang="ko-KR" sz="1200" dirty="0">
                <a:solidFill>
                  <a:srgbClr val="FF0000"/>
                </a:solidFill>
              </a:endParaRPr>
            </a:p>
            <a:p>
              <a:pPr defTabSz="180000" fontAlgn="base" latinLnBrk="0"/>
              <a:r>
                <a:rPr lang="ko-KR" altLang="en-US" sz="1200" dirty="0">
                  <a:solidFill>
                    <a:srgbClr val="FF0000"/>
                  </a:solidFill>
                </a:rPr>
                <a:t>    최종 스타일 시트</a:t>
              </a:r>
              <a:endParaRPr lang="en-US" altLang="ko-KR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107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55373" y="982939"/>
            <a:ext cx="4320480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스타일 합치기 및 </a:t>
            </a:r>
            <a:r>
              <a:rPr lang="ko-KR" altLang="en-US" sz="1200" dirty="0" err="1"/>
              <a:t>오버라이딩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&lt;link </a:t>
            </a:r>
            <a:r>
              <a:rPr lang="en-US" altLang="ko-KR" sz="1200" dirty="0"/>
              <a:t>type="text/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</a:t>
            </a:r>
            <a:r>
              <a:rPr lang="en-US" altLang="ko-KR" sz="1200" b="1" dirty="0"/>
              <a:t>external.css</a:t>
            </a:r>
            <a:r>
              <a:rPr lang="en-US" altLang="ko-KR" sz="1200" dirty="0"/>
              <a:t>"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 color : blue; font-size : 12px;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&lt;h3&gt;p </a:t>
            </a:r>
            <a:r>
              <a:rPr lang="ko-KR" altLang="en-US" sz="1200" dirty="0"/>
              <a:t>태그에 중첩된 스타일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&lt;p&gt;Hello, students!&lt;/p&gt;</a:t>
            </a:r>
          </a:p>
          <a:p>
            <a:pPr defTabSz="180000"/>
            <a:r>
              <a:rPr lang="en-US" altLang="ko-KR" sz="1200" b="1" dirty="0"/>
              <a:t>&lt;p style="font-size:25px"</a:t>
            </a:r>
            <a:r>
              <a:rPr lang="en-US" altLang="ko-KR" sz="1200" dirty="0"/>
              <a:t>&gt;</a:t>
            </a:r>
            <a:r>
              <a:rPr lang="ko-KR" altLang="en-US" sz="1200" dirty="0"/>
              <a:t>안녕하세요 교수님</a:t>
            </a:r>
            <a:r>
              <a:rPr lang="en-US" altLang="ko-KR" sz="1200" dirty="0"/>
              <a:t>!</a:t>
            </a:r>
            <a:r>
              <a:rPr lang="en-US" altLang="ko-KR" sz="1200" b="1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F9AB4E-DF7F-43B1-8179-B7EB5E1C2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625" y="4077246"/>
            <a:ext cx="2544335" cy="263813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973373" y="228600"/>
            <a:ext cx="3170627" cy="679450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400" dirty="0"/>
              <a:t>예제 </a:t>
            </a:r>
            <a:r>
              <a:rPr lang="en-US" altLang="ko-KR" sz="2400" dirty="0"/>
              <a:t>4–8 </a:t>
            </a:r>
            <a:r>
              <a:rPr lang="ko-KR" altLang="en-US" sz="2400" dirty="0"/>
              <a:t>여러 스타일 시트가 중첩되는 경우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55374" y="321623"/>
            <a:ext cx="2545553" cy="306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 { background : </a:t>
            </a:r>
            <a:r>
              <a:rPr lang="en-US" altLang="ko-KR" sz="1200" b="1" dirty="0" err="1"/>
              <a:t>mistyrose</a:t>
            </a:r>
            <a:r>
              <a:rPr lang="en-US" altLang="ko-KR" sz="1200" b="1" dirty="0"/>
              <a:t>; }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4595" y="44624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external.css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47039" y="692696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HTML </a:t>
            </a:r>
            <a:r>
              <a:rPr lang="ko-KR" altLang="en-US" sz="1200" dirty="0"/>
              <a:t>파일</a:t>
            </a:r>
          </a:p>
        </p:txBody>
      </p:sp>
      <p:sp>
        <p:nvSpPr>
          <p:cNvPr id="15" name="자유형 14"/>
          <p:cNvSpPr/>
          <p:nvPr/>
        </p:nvSpPr>
        <p:spPr>
          <a:xfrm>
            <a:off x="248699" y="638598"/>
            <a:ext cx="435691" cy="5022650"/>
          </a:xfrm>
          <a:custGeom>
            <a:avLst/>
            <a:gdLst>
              <a:gd name="connsiteX0" fmla="*/ 232831 w 362860"/>
              <a:gd name="connsiteY0" fmla="*/ 0 h 4295164"/>
              <a:gd name="connsiteX1" fmla="*/ 23106 w 362860"/>
              <a:gd name="connsiteY1" fmla="*/ 436228 h 4295164"/>
              <a:gd name="connsiteX2" fmla="*/ 10522 w 362860"/>
              <a:gd name="connsiteY2" fmla="*/ 2122415 h 4295164"/>
              <a:gd name="connsiteX3" fmla="*/ 69245 w 362860"/>
              <a:gd name="connsiteY3" fmla="*/ 3884103 h 4295164"/>
              <a:gd name="connsiteX4" fmla="*/ 362860 w 362860"/>
              <a:gd name="connsiteY4" fmla="*/ 4295164 h 429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860" h="4295164">
                <a:moveTo>
                  <a:pt x="232831" y="0"/>
                </a:moveTo>
                <a:cubicBezTo>
                  <a:pt x="146494" y="41246"/>
                  <a:pt x="60158" y="82492"/>
                  <a:pt x="23106" y="436228"/>
                </a:cubicBezTo>
                <a:cubicBezTo>
                  <a:pt x="-13946" y="789964"/>
                  <a:pt x="2832" y="1547769"/>
                  <a:pt x="10522" y="2122415"/>
                </a:cubicBezTo>
                <a:cubicBezTo>
                  <a:pt x="18212" y="2697061"/>
                  <a:pt x="10522" y="3521978"/>
                  <a:pt x="69245" y="3884103"/>
                </a:cubicBezTo>
                <a:cubicBezTo>
                  <a:pt x="127968" y="4246228"/>
                  <a:pt x="245414" y="4270696"/>
                  <a:pt x="362860" y="4295164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395536" y="2430176"/>
            <a:ext cx="286245" cy="3087056"/>
          </a:xfrm>
          <a:custGeom>
            <a:avLst/>
            <a:gdLst>
              <a:gd name="connsiteX0" fmla="*/ 146794 w 222295"/>
              <a:gd name="connsiteY0" fmla="*/ 0 h 2684477"/>
              <a:gd name="connsiteX1" fmla="*/ 4181 w 222295"/>
              <a:gd name="connsiteY1" fmla="*/ 658536 h 2684477"/>
              <a:gd name="connsiteX2" fmla="*/ 54515 w 222295"/>
              <a:gd name="connsiteY2" fmla="*/ 2160165 h 2684477"/>
              <a:gd name="connsiteX3" fmla="*/ 222295 w 222295"/>
              <a:gd name="connsiteY3" fmla="*/ 2684477 h 26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95" h="2684477">
                <a:moveTo>
                  <a:pt x="146794" y="0"/>
                </a:moveTo>
                <a:cubicBezTo>
                  <a:pt x="83177" y="149254"/>
                  <a:pt x="19561" y="298509"/>
                  <a:pt x="4181" y="658536"/>
                </a:cubicBezTo>
                <a:cubicBezTo>
                  <a:pt x="-11199" y="1018563"/>
                  <a:pt x="18163" y="1822508"/>
                  <a:pt x="54515" y="2160165"/>
                </a:cubicBezTo>
                <a:cubicBezTo>
                  <a:pt x="90867" y="2497822"/>
                  <a:pt x="194332" y="2600587"/>
                  <a:pt x="222295" y="2684477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3100927" y="548680"/>
            <a:ext cx="4207377" cy="5274732"/>
          </a:xfrm>
          <a:custGeom>
            <a:avLst/>
            <a:gdLst>
              <a:gd name="connsiteX0" fmla="*/ 0 w 3796889"/>
              <a:gd name="connsiteY0" fmla="*/ 3305 h 5070256"/>
              <a:gd name="connsiteX1" fmla="*/ 3192011 w 3796889"/>
              <a:gd name="connsiteY1" fmla="*/ 821232 h 5070256"/>
              <a:gd name="connsiteX2" fmla="*/ 3791824 w 3796889"/>
              <a:gd name="connsiteY2" fmla="*/ 5070256 h 507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6889" h="5070256">
                <a:moveTo>
                  <a:pt x="0" y="3305"/>
                </a:moveTo>
                <a:cubicBezTo>
                  <a:pt x="1280020" y="-9978"/>
                  <a:pt x="2560040" y="-23260"/>
                  <a:pt x="3192011" y="821232"/>
                </a:cubicBezTo>
                <a:cubicBezTo>
                  <a:pt x="3823982" y="1665724"/>
                  <a:pt x="3807903" y="3367990"/>
                  <a:pt x="3791824" y="5070256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355976" y="3717032"/>
            <a:ext cx="2592288" cy="2088232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84389" y="5296957"/>
            <a:ext cx="1636721" cy="569429"/>
          </a:xfrm>
          <a:prstGeom prst="wedgeRoundRectCallout">
            <a:avLst>
              <a:gd name="adj1" fmla="val -26458"/>
              <a:gd name="adj2" fmla="val -453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>
                <a:solidFill>
                  <a:schemeClr val="tx1"/>
                </a:solidFill>
              </a:rPr>
              <a:t>mistyrose</a:t>
            </a:r>
            <a:r>
              <a:rPr lang="en-US" altLang="ko-KR" sz="10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font-size : 12px;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576038" y="5805264"/>
            <a:ext cx="1621256" cy="539769"/>
          </a:xfrm>
          <a:prstGeom prst="wedgeRoundRectCallout">
            <a:avLst>
              <a:gd name="adj1" fmla="val -14782"/>
              <a:gd name="adj2" fmla="val -491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>
                <a:solidFill>
                  <a:schemeClr val="tx1"/>
                </a:solidFill>
              </a:rPr>
              <a:t>mistyrose</a:t>
            </a:r>
            <a:r>
              <a:rPr lang="en-US" altLang="ko-KR" sz="10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font-size : 25px;</a:t>
            </a:r>
          </a:p>
        </p:txBody>
      </p:sp>
      <p:cxnSp>
        <p:nvCxnSpPr>
          <p:cNvPr id="25" name="직선 화살표 연결선 24"/>
          <p:cNvCxnSpPr>
            <a:stCxn id="18" idx="1"/>
          </p:cNvCxnSpPr>
          <p:nvPr/>
        </p:nvCxnSpPr>
        <p:spPr>
          <a:xfrm flipH="1">
            <a:off x="5914666" y="6075149"/>
            <a:ext cx="661372" cy="1814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3"/>
          </p:cNvCxnSpPr>
          <p:nvPr/>
        </p:nvCxnSpPr>
        <p:spPr>
          <a:xfrm flipV="1">
            <a:off x="2321110" y="5581671"/>
            <a:ext cx="968977" cy="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020273" y="1347443"/>
            <a:ext cx="2160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&lt;p&gt;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</a:t>
            </a:r>
            <a:endParaRPr lang="en-US" altLang="ko-KR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여러 스타일</a:t>
            </a:r>
            <a:endParaRPr lang="en-US" altLang="ko-KR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시트가 중첩된 경우이다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출력되는 모양을 예측해보라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203848" y="2430176"/>
            <a:ext cx="3923762" cy="3375087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29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r>
              <a:rPr lang="en-US" altLang="ko-KR" dirty="0"/>
              <a:t>(selector)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모양을 꾸밀 스타일 시트를 선택하는 기능</a:t>
            </a:r>
            <a:endParaRPr lang="en-US" altLang="ko-KR" dirty="0"/>
          </a:p>
          <a:p>
            <a:pPr lvl="2"/>
            <a:r>
              <a:rPr lang="ko-KR" altLang="en-US" dirty="0"/>
              <a:t>여러 유형의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웹 페이지의 모든 </a:t>
            </a:r>
            <a:r>
              <a:rPr lang="en-US" altLang="ko-KR" dirty="0"/>
              <a:t>&lt;h3&gt; </a:t>
            </a:r>
            <a:r>
              <a:rPr lang="ko-KR" altLang="en-US" dirty="0"/>
              <a:t>태그에 </a:t>
            </a:r>
            <a:r>
              <a:rPr lang="en-US" altLang="ko-KR" dirty="0" err="1"/>
              <a:t>color:brown</a:t>
            </a:r>
            <a:r>
              <a:rPr lang="en-US" altLang="ko-KR" dirty="0"/>
              <a:t> </a:t>
            </a:r>
            <a:r>
              <a:rPr lang="ko-KR" altLang="en-US" dirty="0"/>
              <a:t>스타일을 적용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     </a:t>
            </a:r>
            <a:r>
              <a:rPr lang="ko-KR" altLang="en-US" dirty="0"/>
              <a:t>하는 </a:t>
            </a:r>
            <a:r>
              <a:rPr lang="ko-KR" altLang="en-US" dirty="0" err="1"/>
              <a:t>셀렉터</a:t>
            </a:r>
            <a:r>
              <a:rPr lang="ko-KR" altLang="en-US" dirty="0"/>
              <a:t> </a:t>
            </a:r>
            <a:r>
              <a:rPr lang="en-US" altLang="ko-KR" dirty="0"/>
              <a:t>h3</a:t>
            </a:r>
            <a:r>
              <a:rPr lang="ko-KR" altLang="en-US" dirty="0"/>
              <a:t>를 만든 사례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005064"/>
            <a:ext cx="5277803" cy="15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29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969685F-60F8-4CD3-9918-D99D03D97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1" y="1925561"/>
            <a:ext cx="2647645" cy="305028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셀렉터</a:t>
            </a:r>
            <a:r>
              <a:rPr lang="ko-KR" altLang="en-US" dirty="0"/>
              <a:t> 설명을 위한 샘플 </a:t>
            </a:r>
            <a:r>
              <a:rPr lang="en-US" altLang="ko-KR" dirty="0"/>
              <a:t>HTML </a:t>
            </a:r>
            <a:r>
              <a:rPr lang="ko-KR" altLang="en-US" dirty="0"/>
              <a:t>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83568" y="1556792"/>
            <a:ext cx="4392488" cy="4486335"/>
          </a:xfrm>
          <a:prstGeom prst="roundRect">
            <a:avLst>
              <a:gd name="adj" fmla="val 3694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 err="1"/>
              <a:t>셀렉터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&lt;h3&gt;Web Programming&lt;/h3&gt;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&lt;div&gt; </a:t>
            </a:r>
          </a:p>
          <a:p>
            <a:pPr defTabSz="180000"/>
            <a:r>
              <a:rPr lang="en-US" altLang="ko-KR" sz="1400" dirty="0"/>
              <a:t>	&lt;div&gt;2</a:t>
            </a:r>
            <a:r>
              <a:rPr lang="ko-KR" altLang="en-US" sz="1400" dirty="0"/>
              <a:t>학기 </a:t>
            </a:r>
            <a:r>
              <a:rPr lang="en-US" altLang="ko-KR" sz="1400" dirty="0"/>
              <a:t>&lt;strong&gt;</a:t>
            </a:r>
            <a:r>
              <a:rPr lang="ko-KR" altLang="en-US" sz="1400" dirty="0"/>
              <a:t>학습 내용</a:t>
            </a:r>
            <a:r>
              <a:rPr lang="en-US" altLang="ko-KR" sz="1400" dirty="0"/>
              <a:t>&lt;/strong&gt;&lt;/div&gt;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&lt;li&gt;HTML5&lt;/li&gt;</a:t>
            </a:r>
          </a:p>
          <a:p>
            <a:pPr defTabSz="180000"/>
            <a:r>
              <a:rPr lang="en-US" altLang="ko-KR" sz="1400" dirty="0"/>
              <a:t>		&lt;li&gt;&lt;strong&gt;CSS&lt;/strong&gt;&lt;/li&gt;</a:t>
            </a:r>
          </a:p>
          <a:p>
            <a:pPr defTabSz="180000"/>
            <a:r>
              <a:rPr lang="en-US" altLang="ko-KR" sz="1400" dirty="0"/>
              <a:t>		&lt;li&gt;JAVASCRIPT&lt;/li&gt;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&lt;div&gt;60</a:t>
            </a:r>
            <a:r>
              <a:rPr lang="ko-KR" altLang="en-US" sz="1400" dirty="0"/>
              <a:t>점 이하는 </a:t>
            </a:r>
            <a:r>
              <a:rPr lang="en-US" altLang="ko-KR" sz="1400" dirty="0"/>
              <a:t>F!&lt;/div&gt;</a:t>
            </a:r>
          </a:p>
          <a:p>
            <a:pPr defTabSz="180000"/>
            <a:r>
              <a:rPr lang="en-US" altLang="ko-KR" sz="1400" dirty="0"/>
              <a:t>&lt;/div&gt;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021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 </a:t>
            </a:r>
            <a:r>
              <a:rPr lang="ko-KR" altLang="en-US"/>
              <a:t>스타일 시트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CSS(Cascading Style Sheet)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문서의 색이나 모양 등 외관을 꾸미는 언어</a:t>
            </a:r>
          </a:p>
          <a:p>
            <a:pPr lvl="1"/>
            <a:r>
              <a:rPr lang="en-US" altLang="ko-KR" dirty="0"/>
              <a:t>CSS</a:t>
            </a:r>
            <a:r>
              <a:rPr lang="ko-KR" altLang="en-US" dirty="0"/>
              <a:t>로 작성된 코드를 스타일 시트</a:t>
            </a:r>
            <a:r>
              <a:rPr lang="en-US" altLang="ko-KR" dirty="0"/>
              <a:t>(style sheet)</a:t>
            </a:r>
            <a:r>
              <a:rPr lang="ko-KR" altLang="en-US" dirty="0"/>
              <a:t>라고 부름</a:t>
            </a:r>
            <a:endParaRPr lang="en-US" altLang="ko-KR" dirty="0"/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CSS3 : CSS level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</a:p>
          <a:p>
            <a:pPr lvl="2"/>
            <a:r>
              <a:rPr lang="en-US" altLang="ko-KR" dirty="0"/>
              <a:t>CSS1 -&gt; CSS2 -&gt; CSS3 -&gt; CSS4(</a:t>
            </a:r>
            <a:r>
              <a:rPr lang="ko-KR" altLang="en-US" dirty="0"/>
              <a:t>현재 표준화 작업 중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CSS3</a:t>
            </a:r>
            <a:r>
              <a:rPr lang="ko-KR" altLang="en-US" dirty="0"/>
              <a:t>의 기능</a:t>
            </a:r>
            <a:endParaRPr lang="en-US" altLang="ko-KR" dirty="0"/>
          </a:p>
          <a:p>
            <a:pPr lvl="2"/>
            <a:r>
              <a:rPr lang="ko-KR" altLang="en-US" dirty="0"/>
              <a:t>색상과 배경</a:t>
            </a:r>
          </a:p>
          <a:p>
            <a:pPr lvl="2"/>
            <a:r>
              <a:rPr lang="ko-KR" altLang="en-US" dirty="0"/>
              <a:t>텍스트</a:t>
            </a:r>
          </a:p>
          <a:p>
            <a:pPr lvl="2"/>
            <a:r>
              <a:rPr lang="ko-KR" altLang="en-US" dirty="0"/>
              <a:t>폰트</a:t>
            </a:r>
          </a:p>
          <a:p>
            <a:pPr lvl="2"/>
            <a:r>
              <a:rPr lang="ko-KR" altLang="en-US" dirty="0"/>
              <a:t>박스 모델</a:t>
            </a:r>
            <a:r>
              <a:rPr lang="en-US" altLang="ko-KR" dirty="0"/>
              <a:t>(Box Model)</a:t>
            </a:r>
            <a:endParaRPr lang="ko-KR" altLang="en-US" dirty="0"/>
          </a:p>
          <a:p>
            <a:pPr lvl="2"/>
            <a:r>
              <a:rPr lang="ko-KR" altLang="en-US" dirty="0" err="1"/>
              <a:t>비주얼</a:t>
            </a:r>
            <a:r>
              <a:rPr lang="ko-KR" altLang="en-US" dirty="0"/>
              <a:t> 포맷 및 효과</a:t>
            </a:r>
          </a:p>
          <a:p>
            <a:pPr lvl="2"/>
            <a:r>
              <a:rPr lang="ko-KR" altLang="en-US" dirty="0"/>
              <a:t>리스트</a:t>
            </a:r>
          </a:p>
          <a:p>
            <a:pPr lvl="2"/>
            <a:r>
              <a:rPr lang="ko-KR" altLang="en-US" dirty="0"/>
              <a:t>테이블</a:t>
            </a:r>
          </a:p>
          <a:p>
            <a:pPr lvl="2"/>
            <a:r>
              <a:rPr lang="ko-KR" altLang="en-US" dirty="0"/>
              <a:t>사용자 인터페이스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19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A796AA2-E138-4B42-9901-25A2AFEFB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166" y="3151854"/>
            <a:ext cx="2362262" cy="272150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태그 이름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태그 이름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ko-KR" altLang="en-US" dirty="0"/>
              <a:t>태그 이름이 </a:t>
            </a:r>
            <a:r>
              <a:rPr lang="ko-KR" altLang="en-US" dirty="0" err="1"/>
              <a:t>셀렉터로</a:t>
            </a:r>
            <a:r>
              <a:rPr lang="ko-KR" altLang="en-US" dirty="0"/>
              <a:t> 사용되는 유형</a:t>
            </a:r>
            <a:endParaRPr lang="en-US" altLang="ko-KR" dirty="0"/>
          </a:p>
          <a:p>
            <a:pPr lvl="1"/>
            <a:r>
              <a:rPr lang="ko-KR" altLang="en-US" dirty="0" err="1"/>
              <a:t>셀렉터와</a:t>
            </a:r>
            <a:r>
              <a:rPr lang="ko-KR" altLang="en-US" dirty="0"/>
              <a:t> 같은 이름의 모든 태그에 </a:t>
            </a:r>
            <a:r>
              <a:rPr lang="en-US" altLang="ko-KR" dirty="0"/>
              <a:t>CSS3 </a:t>
            </a:r>
            <a:r>
              <a:rPr lang="ko-KR" altLang="en-US" dirty="0"/>
              <a:t>스타일 시트 적용</a:t>
            </a:r>
          </a:p>
          <a:p>
            <a:pPr lvl="1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35192"/>
          <a:stretch/>
        </p:blipFill>
        <p:spPr>
          <a:xfrm>
            <a:off x="1187624" y="2924944"/>
            <a:ext cx="4320480" cy="30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97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점</a:t>
            </a:r>
            <a:r>
              <a:rPr lang="en-US" altLang="ko-KR" dirty="0"/>
              <a:t>(.)</a:t>
            </a:r>
            <a:r>
              <a:rPr lang="ko-KR" altLang="en-US" dirty="0"/>
              <a:t>으로 시작하는 이름의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class </a:t>
            </a:r>
            <a:r>
              <a:rPr lang="ko-KR" altLang="en-US" dirty="0"/>
              <a:t>속성으로만 지정 가능</a:t>
            </a:r>
            <a:endParaRPr lang="en-US" altLang="ko-KR" dirty="0"/>
          </a:p>
          <a:p>
            <a:pPr lvl="1"/>
            <a:r>
              <a:rPr lang="en-US" altLang="ko-KR" dirty="0"/>
              <a:t>class</a:t>
            </a:r>
            <a:r>
              <a:rPr lang="ko-KR" altLang="en-US" dirty="0"/>
              <a:t> 속성이 같은 모든 태그에 적용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body</a:t>
            </a:r>
            <a:r>
              <a:rPr lang="en-US" altLang="ko-KR" b="1" dirty="0" err="1"/>
              <a:t>.main</a:t>
            </a:r>
            <a:r>
              <a:rPr lang="en-US" altLang="ko-KR" dirty="0"/>
              <a:t> { background : </a:t>
            </a:r>
            <a:r>
              <a:rPr lang="en-US" altLang="ko-KR" dirty="0" err="1"/>
              <a:t>aliceblue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/>
              <a:t>&lt;body class=“main”&gt; </a:t>
            </a:r>
            <a:r>
              <a:rPr lang="ko-KR" altLang="en-US" dirty="0"/>
              <a:t>태그에만</a:t>
            </a:r>
            <a:r>
              <a:rPr lang="en-US" altLang="ko-KR" dirty="0"/>
              <a:t> </a:t>
            </a:r>
            <a:r>
              <a:rPr lang="ko-KR" altLang="en-US" dirty="0"/>
              <a:t>적용 가능</a:t>
            </a:r>
            <a:endParaRPr lang="en-US" altLang="ko-KR" dirty="0"/>
          </a:p>
          <a:p>
            <a:pPr marL="4572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6494"/>
          <a:stretch/>
        </p:blipFill>
        <p:spPr>
          <a:xfrm>
            <a:off x="1259633" y="2420888"/>
            <a:ext cx="4176464" cy="30243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6732CD-E600-45FF-83FC-D4CC3E22D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7" y="2708920"/>
            <a:ext cx="2257968" cy="2601346"/>
          </a:xfrm>
          <a:prstGeom prst="rect">
            <a:avLst/>
          </a:prstGeom>
          <a:ln w="6350">
            <a:solidFill>
              <a:srgbClr val="247ABF"/>
            </a:solidFill>
          </a:ln>
        </p:spPr>
      </p:pic>
    </p:spTree>
    <p:extLst>
      <p:ext uri="{BB962C8B-B14F-4D97-AF65-F5344CB8AC3E}">
        <p14:creationId xmlns:p14="http://schemas.microsoft.com/office/powerpoint/2010/main" val="1332194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 </a:t>
            </a:r>
            <a:r>
              <a:rPr lang="ko-KR" altLang="en-US"/>
              <a:t>셀렉터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으로 시작하는 이름의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id </a:t>
            </a:r>
            <a:r>
              <a:rPr lang="ko-KR" altLang="en-US" dirty="0"/>
              <a:t>속성으로만 지정 가능</a:t>
            </a:r>
            <a:endParaRPr lang="en-US" altLang="ko-KR" dirty="0"/>
          </a:p>
          <a:p>
            <a:pPr lvl="1"/>
            <a:r>
              <a:rPr lang="en-US" altLang="ko-KR" dirty="0"/>
              <a:t>id </a:t>
            </a:r>
            <a:r>
              <a:rPr lang="ko-KR" altLang="en-US" dirty="0"/>
              <a:t>속성이 같은 모든 태그에 적용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div#etc</a:t>
            </a:r>
            <a:r>
              <a:rPr lang="en-US" altLang="ko-KR" dirty="0"/>
              <a:t> { background : </a:t>
            </a:r>
            <a:r>
              <a:rPr lang="en-US" altLang="ko-KR" dirty="0" err="1"/>
              <a:t>mistyrose</a:t>
            </a:r>
            <a:r>
              <a:rPr lang="en-US" altLang="ko-KR" dirty="0"/>
              <a:t>; }</a:t>
            </a:r>
            <a:r>
              <a:rPr lang="ko-KR" altLang="en-US" dirty="0"/>
              <a:t> </a:t>
            </a:r>
            <a:r>
              <a:rPr lang="ko-KR" altLang="en-US" dirty="0" err="1"/>
              <a:t>셀렉터는</a:t>
            </a:r>
            <a:r>
              <a:rPr lang="ko-KR" altLang="en-US" dirty="0"/>
              <a:t> 다음 사용 불가능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      &lt;p </a:t>
            </a:r>
            <a:r>
              <a:rPr lang="en-US" altLang="ko-KR" strike="sngStrike" dirty="0"/>
              <a:t>id="</a:t>
            </a:r>
            <a:r>
              <a:rPr lang="en-US" altLang="ko-KR" strike="sngStrike" dirty="0" err="1"/>
              <a:t>etc</a:t>
            </a:r>
            <a:r>
              <a:rPr lang="en-US" altLang="ko-KR" strike="sngStrike" dirty="0"/>
              <a:t>"</a:t>
            </a:r>
            <a:r>
              <a:rPr lang="en-US" altLang="ko-KR" dirty="0"/>
              <a:t>&gt;</a:t>
            </a:r>
            <a:r>
              <a:rPr lang="ko-KR" altLang="en-US" dirty="0"/>
              <a:t>안녕하세요</a:t>
            </a:r>
            <a:r>
              <a:rPr lang="en-US" altLang="ko-KR" dirty="0"/>
              <a:t>&lt;/p&gt;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673234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5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 </a:t>
            </a:r>
            <a:r>
              <a:rPr lang="ko-KR" altLang="en-US" dirty="0" err="1"/>
              <a:t>셀렉터와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r>
              <a:rPr lang="ko-KR" altLang="en-US" dirty="0"/>
              <a:t>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id </a:t>
            </a:r>
            <a:r>
              <a:rPr lang="ko-KR" altLang="en-US" dirty="0"/>
              <a:t>속성의 목적은 각 태그를 유일하게 구분</a:t>
            </a:r>
            <a:endParaRPr lang="en-US" altLang="ko-KR" dirty="0"/>
          </a:p>
          <a:p>
            <a:pPr lvl="2"/>
            <a:r>
              <a:rPr lang="ko-KR" altLang="en-US" dirty="0"/>
              <a:t>동일한 </a:t>
            </a:r>
            <a:r>
              <a:rPr lang="en-US" altLang="ko-KR" dirty="0"/>
              <a:t>id </a:t>
            </a:r>
            <a:r>
              <a:rPr lang="ko-KR" altLang="en-US" dirty="0"/>
              <a:t>속성이 같지 않도록 </a:t>
            </a:r>
            <a:r>
              <a:rPr lang="en-US" altLang="ko-KR" dirty="0"/>
              <a:t>HTML </a:t>
            </a:r>
            <a:r>
              <a:rPr lang="ko-KR" altLang="en-US" dirty="0"/>
              <a:t>파일 작성하는 것이 </a:t>
            </a:r>
            <a:r>
              <a:rPr lang="ko-KR" altLang="en-US" dirty="0" err="1"/>
              <a:t>바람직</a:t>
            </a:r>
            <a:endParaRPr lang="en-US" altLang="ko-KR" dirty="0"/>
          </a:p>
          <a:p>
            <a:pPr lvl="2"/>
            <a:r>
              <a:rPr lang="ko-KR" altLang="en-US" dirty="0"/>
              <a:t>자바스크립트 코드에서 </a:t>
            </a:r>
            <a:r>
              <a:rPr lang="en-US" altLang="ko-KR" dirty="0"/>
              <a:t>id </a:t>
            </a:r>
            <a:r>
              <a:rPr lang="ko-KR" altLang="en-US" dirty="0"/>
              <a:t>값을 가진 태그 객체를 찾을 때 문제됨</a:t>
            </a:r>
            <a:r>
              <a:rPr lang="en-US" altLang="ko-KR" dirty="0"/>
              <a:t>(8</a:t>
            </a:r>
            <a:r>
              <a:rPr lang="ko-KR" altLang="en-US" dirty="0"/>
              <a:t>장 </a:t>
            </a:r>
            <a:r>
              <a:rPr lang="en-US" altLang="ko-KR" dirty="0"/>
              <a:t>2</a:t>
            </a:r>
            <a:r>
              <a:rPr lang="ko-KR" altLang="en-US" dirty="0"/>
              <a:t>절 </a:t>
            </a:r>
            <a:r>
              <a:rPr lang="en-US" altLang="ko-KR" dirty="0"/>
              <a:t>DOM </a:t>
            </a:r>
            <a:r>
              <a:rPr lang="ko-KR" altLang="en-US" dirty="0"/>
              <a:t>객체 찾기</a:t>
            </a:r>
            <a:r>
              <a:rPr lang="en-US" altLang="ko-KR" dirty="0"/>
              <a:t> 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적합한 활용</a:t>
            </a:r>
            <a:endParaRPr lang="en-US" altLang="ko-KR" dirty="0"/>
          </a:p>
          <a:p>
            <a:pPr lvl="2"/>
            <a:r>
              <a:rPr lang="en-US" altLang="ko-KR" dirty="0"/>
              <a:t>id </a:t>
            </a:r>
            <a:r>
              <a:rPr lang="ko-KR" altLang="en-US" dirty="0" err="1"/>
              <a:t>셀렉터는</a:t>
            </a:r>
            <a:r>
              <a:rPr lang="ko-KR" altLang="en-US" dirty="0"/>
              <a:t> 여러 태그 중 특정 태그에만 </a:t>
            </a:r>
            <a:r>
              <a:rPr lang="en-US" altLang="ko-KR" dirty="0"/>
              <a:t>CSS </a:t>
            </a:r>
            <a:r>
              <a:rPr lang="ko-KR" altLang="en-US" dirty="0"/>
              <a:t>스타일을 적용할 때 적합</a:t>
            </a:r>
            <a:endParaRPr lang="en-US" altLang="ko-KR" dirty="0"/>
          </a:p>
          <a:p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ko-KR" altLang="en-US" dirty="0"/>
              <a:t>적합한 활용</a:t>
            </a:r>
            <a:endParaRPr lang="en-US" altLang="ko-KR" dirty="0"/>
          </a:p>
          <a:p>
            <a:pPr lvl="2"/>
            <a:r>
              <a:rPr lang="ko-KR" altLang="en-US" dirty="0"/>
              <a:t>여러 태그를 하나의 그룹으로 묶어 단체로 동일한 </a:t>
            </a:r>
            <a:r>
              <a:rPr lang="en-US" altLang="ko-KR" dirty="0"/>
              <a:t>CSS </a:t>
            </a:r>
            <a:r>
              <a:rPr lang="ko-KR" altLang="en-US" dirty="0"/>
              <a:t>스타일을 적용할 때 적합</a:t>
            </a:r>
            <a:endParaRPr lang="en-US" altLang="ko-KR" dirty="0"/>
          </a:p>
          <a:p>
            <a:pPr lvl="2"/>
            <a:r>
              <a:rPr lang="en-US" altLang="ko-KR" dirty="0"/>
              <a:t>class </a:t>
            </a:r>
            <a:r>
              <a:rPr lang="ko-KR" altLang="en-US" dirty="0"/>
              <a:t>속성 값이 같은 태그에 모두 </a:t>
            </a:r>
            <a:r>
              <a:rPr lang="en-US" altLang="ko-KR" dirty="0"/>
              <a:t>CSS </a:t>
            </a:r>
            <a:r>
              <a:rPr lang="ko-KR" altLang="en-US" dirty="0"/>
              <a:t>스타일 적용</a:t>
            </a:r>
            <a:endParaRPr lang="en-US" altLang="ko-KR" dirty="0"/>
          </a:p>
          <a:p>
            <a:pPr lvl="1"/>
            <a:r>
              <a:rPr lang="ko-KR" altLang="en-US" dirty="0"/>
              <a:t>태그의 종류에 관계없이 </a:t>
            </a:r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r>
              <a:rPr lang="ko-KR" altLang="en-US" dirty="0"/>
              <a:t> 활용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923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셀렉터 조합하기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개 이상의 </a:t>
            </a:r>
            <a:r>
              <a:rPr lang="ko-KR" altLang="en-US" dirty="0" err="1"/>
              <a:t>셀렉터</a:t>
            </a:r>
            <a:r>
              <a:rPr lang="ko-KR" altLang="en-US" dirty="0"/>
              <a:t> 조합</a:t>
            </a:r>
            <a:endParaRPr lang="en-US" altLang="ko-KR" dirty="0"/>
          </a:p>
          <a:p>
            <a:pPr lvl="1"/>
            <a:r>
              <a:rPr lang="ko-KR" altLang="en-US" dirty="0"/>
              <a:t>조합에 적합한 </a:t>
            </a:r>
            <a:r>
              <a:rPr lang="en-US" altLang="ko-KR" dirty="0"/>
              <a:t>HTML </a:t>
            </a:r>
            <a:r>
              <a:rPr lang="ko-KR" altLang="en-US" dirty="0"/>
              <a:t>태그에만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자식 </a:t>
            </a:r>
            <a:r>
              <a:rPr lang="ko-KR" altLang="en-US" dirty="0" err="1"/>
              <a:t>셀렉터</a:t>
            </a:r>
            <a:r>
              <a:rPr lang="en-US" altLang="ko-KR" dirty="0"/>
              <a:t>(child selector)</a:t>
            </a:r>
          </a:p>
          <a:p>
            <a:pPr lvl="1"/>
            <a:r>
              <a:rPr lang="en-US" altLang="ko-KR" dirty="0" err="1"/>
              <a:t>부모</a:t>
            </a:r>
            <a:r>
              <a:rPr lang="en-US" altLang="ko-KR" dirty="0"/>
              <a:t> </a:t>
            </a:r>
            <a:r>
              <a:rPr lang="en-US" altLang="ko-KR" dirty="0" err="1"/>
              <a:t>자식</a:t>
            </a:r>
            <a:r>
              <a:rPr lang="en-US" altLang="ko-KR" dirty="0"/>
              <a:t> </a:t>
            </a:r>
            <a:r>
              <a:rPr lang="en-US" altLang="ko-KR" dirty="0" err="1"/>
              <a:t>관계인</a:t>
            </a:r>
            <a:r>
              <a:rPr lang="en-US" altLang="ko-KR" dirty="0"/>
              <a:t> 두 </a:t>
            </a:r>
            <a:r>
              <a:rPr lang="en-US" altLang="ko-KR" dirty="0" err="1"/>
              <a:t>셀렉터를</a:t>
            </a:r>
            <a:r>
              <a:rPr lang="en-US" altLang="ko-KR" dirty="0"/>
              <a:t> ‘&gt;’ </a:t>
            </a:r>
            <a:r>
              <a:rPr lang="en-US" altLang="ko-KR" dirty="0" err="1"/>
              <a:t>기호로</a:t>
            </a:r>
            <a:r>
              <a:rPr lang="en-US" altLang="ko-KR" dirty="0"/>
              <a:t> </a:t>
            </a:r>
            <a:r>
              <a:rPr lang="en-US" altLang="ko-KR" dirty="0" err="1"/>
              <a:t>조합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div &gt; strong { color : </a:t>
            </a:r>
            <a:r>
              <a:rPr lang="en-US" altLang="ko-KR" dirty="0" err="1"/>
              <a:t>dodgerblue</a:t>
            </a:r>
            <a:r>
              <a:rPr lang="en-US" altLang="ko-KR" dirty="0"/>
              <a:t>; } </a:t>
            </a:r>
          </a:p>
          <a:p>
            <a:pPr lvl="2"/>
            <a:r>
              <a:rPr lang="en-US" altLang="ko-KR" dirty="0"/>
              <a:t>&lt;div&gt;</a:t>
            </a:r>
            <a:r>
              <a:rPr lang="ko-KR" altLang="en-US" dirty="0"/>
              <a:t>의 직계 자식인 </a:t>
            </a:r>
            <a:r>
              <a:rPr lang="en-US" altLang="ko-KR" dirty="0"/>
              <a:t>&lt;strong&gt;</a:t>
            </a:r>
            <a:r>
              <a:rPr lang="ko-KR" altLang="en-US" dirty="0"/>
              <a:t>에 적용되는 스타일 시트 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r>
              <a:rPr lang="ko-KR" altLang="en-US" dirty="0"/>
              <a:t>자손 </a:t>
            </a:r>
            <a:r>
              <a:rPr lang="ko-KR" altLang="en-US" dirty="0" err="1"/>
              <a:t>셀렉터</a:t>
            </a:r>
            <a:r>
              <a:rPr lang="en-US" altLang="ko-KR" dirty="0"/>
              <a:t>(descendent selector)</a:t>
            </a:r>
          </a:p>
          <a:p>
            <a:pPr lvl="1"/>
            <a:r>
              <a:rPr lang="ko-KR" altLang="en-US" dirty="0"/>
              <a:t>자손 관계인 </a:t>
            </a:r>
            <a:r>
              <a:rPr lang="en-US" altLang="ko-KR" dirty="0"/>
              <a:t>2 </a:t>
            </a:r>
            <a:r>
              <a:rPr lang="ko-KR" altLang="en-US" dirty="0"/>
              <a:t>개 이상의 태그 나열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ul</a:t>
            </a:r>
            <a:r>
              <a:rPr lang="en-US" altLang="ko-KR" dirty="0"/>
              <a:t> strong { color : </a:t>
            </a:r>
            <a:r>
              <a:rPr lang="en-US" altLang="ko-KR" dirty="0" err="1"/>
              <a:t>dodgerblue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의 자손 </a:t>
            </a:r>
            <a:r>
              <a:rPr lang="en-US" altLang="ko-KR" dirty="0"/>
              <a:t>&lt;strong&gt;</a:t>
            </a:r>
            <a:r>
              <a:rPr lang="ko-KR" altLang="en-US" dirty="0"/>
              <a:t>에 적용되는 스타일 시트 </a:t>
            </a:r>
          </a:p>
          <a:p>
            <a:pPr lvl="2"/>
            <a:endParaRPr lang="ko-KR" altLang="en-US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257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6603"/>
          <a:stretch/>
        </p:blipFill>
        <p:spPr>
          <a:xfrm>
            <a:off x="107505" y="1556792"/>
            <a:ext cx="6480720" cy="41205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185E94-C298-4A31-A333-395FC11B4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068959"/>
            <a:ext cx="2212139" cy="254854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자식 </a:t>
            </a:r>
            <a:r>
              <a:rPr lang="ko-KR" altLang="en-US" dirty="0" err="1"/>
              <a:t>셀렉터와</a:t>
            </a:r>
            <a:r>
              <a:rPr lang="ko-KR" altLang="en-US" dirty="0"/>
              <a:t> 자손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111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셀렉터와</a:t>
            </a:r>
            <a:r>
              <a:rPr lang="ko-KR" altLang="en-US" dirty="0"/>
              <a:t> 속성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셀렉터</a:t>
            </a:r>
            <a:r>
              <a:rPr lang="en-US" altLang="ko-KR" dirty="0"/>
              <a:t>(universal selector)</a:t>
            </a:r>
          </a:p>
          <a:p>
            <a:pPr lvl="1"/>
            <a:r>
              <a:rPr lang="ko-KR" altLang="en-US" dirty="0"/>
              <a:t>와일드 문자</a:t>
            </a:r>
            <a:r>
              <a:rPr lang="en-US" altLang="ko-KR" dirty="0"/>
              <a:t>(*)</a:t>
            </a:r>
            <a:r>
              <a:rPr lang="ko-KR" altLang="en-US" dirty="0"/>
              <a:t>를 사용하여 모든 태그에 적용시키는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* { color : green; }</a:t>
            </a:r>
          </a:p>
          <a:p>
            <a:pPr lvl="2"/>
            <a:r>
              <a:rPr lang="ko-KR" altLang="en-US" dirty="0"/>
              <a:t>웹 페이지의 모든 태그에 적용</a:t>
            </a:r>
            <a:r>
              <a:rPr lang="en-US" altLang="ko-KR" dirty="0"/>
              <a:t>. </a:t>
            </a:r>
            <a:r>
              <a:rPr lang="ko-KR" altLang="en-US" dirty="0"/>
              <a:t>텍스트 색을 </a:t>
            </a:r>
            <a:r>
              <a:rPr lang="en-US" altLang="ko-KR" dirty="0"/>
              <a:t>green</a:t>
            </a:r>
            <a:r>
              <a:rPr lang="ko-KR" altLang="en-US" dirty="0"/>
              <a:t>으로 칠함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속성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특정 속성</a:t>
            </a:r>
            <a:r>
              <a:rPr lang="en-US" altLang="ko-KR" dirty="0"/>
              <a:t>(attribute)</a:t>
            </a:r>
            <a:r>
              <a:rPr lang="ko-KR" altLang="en-US" dirty="0"/>
              <a:t>에 대해 값이 일치하는 태그에만 스타일을 적용하는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marL="365760" lvl="1" indent="0">
              <a:buNone/>
            </a:pP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input[type=text] { color : red; } </a:t>
            </a:r>
          </a:p>
          <a:p>
            <a:pPr lvl="2"/>
            <a:r>
              <a:rPr lang="en-US" altLang="ko-KR"/>
              <a:t>type </a:t>
            </a:r>
            <a:r>
              <a:rPr lang="ko-KR" altLang="en-US" dirty="0"/>
              <a:t>속성값이 “</a:t>
            </a:r>
            <a:r>
              <a:rPr lang="en-US" altLang="ko-KR" dirty="0"/>
              <a:t>text”</a:t>
            </a:r>
            <a:r>
              <a:rPr lang="ko-KR" altLang="en-US" dirty="0"/>
              <a:t>인 </a:t>
            </a:r>
            <a:r>
              <a:rPr lang="en-US" altLang="ko-KR" dirty="0"/>
              <a:t>&lt;input&gt; </a:t>
            </a:r>
            <a:r>
              <a:rPr lang="ko-KR" altLang="en-US" dirty="0"/>
              <a:t>태그에 적용</a:t>
            </a:r>
            <a:endParaRPr lang="en-US" altLang="ko-KR" dirty="0"/>
          </a:p>
          <a:p>
            <a:pPr lvl="2"/>
            <a:r>
              <a:rPr lang="en-US" altLang="ko-KR" dirty="0"/>
              <a:t>&lt;input</a:t>
            </a:r>
            <a:r>
              <a:rPr lang="ko-KR" altLang="en-US" dirty="0"/>
              <a:t> </a:t>
            </a:r>
            <a:r>
              <a:rPr lang="en-US" altLang="ko-KR" dirty="0"/>
              <a:t>type=“text”&gt;</a:t>
            </a:r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877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가상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(pseudo-class)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736304"/>
          </a:xfrm>
        </p:spPr>
        <p:txBody>
          <a:bodyPr>
            <a:normAutofit/>
          </a:bodyPr>
          <a:lstStyle/>
          <a:p>
            <a:r>
              <a:rPr lang="ko-KR" altLang="en-US" dirty="0"/>
              <a:t>어떤 조건이나 상황에서 스타일을 적용하도록 만든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en-US" altLang="ko-KR" dirty="0"/>
              <a:t>40</a:t>
            </a:r>
            <a:r>
              <a:rPr lang="ko-KR" altLang="en-US" dirty="0"/>
              <a:t>개 이상의 많은 가상 클래스 </a:t>
            </a:r>
            <a:r>
              <a:rPr lang="ko-KR" altLang="en-US" dirty="0" err="1"/>
              <a:t>셀렉터</a:t>
            </a:r>
            <a:r>
              <a:rPr lang="ko-KR" altLang="en-US" dirty="0"/>
              <a:t> 있음</a:t>
            </a: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1) a:visited { color : green; }</a:t>
            </a:r>
          </a:p>
          <a:p>
            <a:pPr lvl="3"/>
            <a:r>
              <a:rPr lang="ko-KR" altLang="en-US" dirty="0"/>
              <a:t>방문한 </a:t>
            </a:r>
            <a:r>
              <a:rPr lang="en-US" altLang="ko-KR" dirty="0"/>
              <a:t>&lt;a&gt;</a:t>
            </a:r>
            <a:r>
              <a:rPr lang="ko-KR" altLang="en-US" dirty="0"/>
              <a:t>의 링크 텍스트 색을 </a:t>
            </a:r>
            <a:r>
              <a:rPr lang="en-US" altLang="ko-KR" dirty="0"/>
              <a:t>green</a:t>
            </a:r>
            <a:r>
              <a:rPr lang="ko-KR" altLang="en-US" dirty="0"/>
              <a:t>으로 출력</a:t>
            </a: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2) </a:t>
            </a:r>
            <a:r>
              <a:rPr lang="en-US" altLang="ko-KR" dirty="0" err="1"/>
              <a:t>li:hover</a:t>
            </a:r>
            <a:r>
              <a:rPr lang="en-US" altLang="ko-KR" dirty="0"/>
              <a:t> { background : </a:t>
            </a:r>
            <a:r>
              <a:rPr lang="en-US" altLang="ko-KR" dirty="0" err="1"/>
              <a:t>yellowgreen</a:t>
            </a:r>
            <a:r>
              <a:rPr lang="en-US" altLang="ko-KR" dirty="0"/>
              <a:t>; } </a:t>
            </a:r>
          </a:p>
          <a:p>
            <a:pPr lvl="3" fontAlgn="base" latinLnBrk="0"/>
            <a:r>
              <a:rPr lang="en-US" altLang="ko-KR" dirty="0"/>
              <a:t>&lt;li&gt; </a:t>
            </a:r>
            <a:r>
              <a:rPr lang="ko-KR" altLang="en-US" dirty="0"/>
              <a:t>태그에 마우스가 올라오면</a:t>
            </a:r>
            <a:r>
              <a:rPr lang="en-US" altLang="ko-KR" dirty="0"/>
              <a:t>, </a:t>
            </a:r>
            <a:r>
              <a:rPr lang="en-US" altLang="ko-KR" dirty="0" err="1"/>
              <a:t>yellowgreen</a:t>
            </a:r>
            <a:r>
              <a:rPr lang="ko-KR" altLang="en-US" dirty="0"/>
              <a:t>을 배경색으로 출력</a:t>
            </a:r>
            <a:r>
              <a:rPr lang="en-US" altLang="ko-KR" dirty="0"/>
              <a:t>, </a:t>
            </a:r>
            <a:r>
              <a:rPr lang="ko-KR" altLang="en-US" dirty="0"/>
              <a:t>내려가면 복귀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01008"/>
            <a:ext cx="6547393" cy="30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79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:</a:t>
            </a:r>
            <a:r>
              <a:rPr lang="en-US" altLang="ko-KR" dirty="0" err="1"/>
              <a:t>firstletter</a:t>
            </a:r>
            <a:r>
              <a:rPr lang="ko-KR" altLang="en-US" dirty="0"/>
              <a:t>와 </a:t>
            </a:r>
            <a:r>
              <a:rPr lang="en-US" altLang="ko-KR" dirty="0"/>
              <a:t>:hover</a:t>
            </a:r>
            <a:r>
              <a:rPr lang="ko-KR" altLang="en-US" dirty="0"/>
              <a:t>의 사용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808"/>
            <a:ext cx="9059559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75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424238" y="1412776"/>
            <a:ext cx="4572000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&lt;/style&gt;&lt;/head&gt;</a:t>
            </a:r>
          </a:p>
          <a:p>
            <a:pPr defTabSz="180000"/>
            <a:r>
              <a:rPr lang="en-US" altLang="ko-KR" sz="1100" dirty="0"/>
              <a:t>&lt;body class="main"&gt;</a:t>
            </a:r>
          </a:p>
          <a:p>
            <a:pPr defTabSz="180000"/>
            <a:r>
              <a:rPr lang="en-US" altLang="ko-KR" sz="1100" dirty="0"/>
              <a:t>&lt;h3&gt;Web Programming&lt;/h3&gt;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&lt;div&gt; </a:t>
            </a:r>
          </a:p>
          <a:p>
            <a:pPr defTabSz="180000"/>
            <a:r>
              <a:rPr lang="en-US" altLang="ko-KR" sz="1100" dirty="0"/>
              <a:t>	&lt;div&gt;2</a:t>
            </a:r>
            <a:r>
              <a:rPr lang="ko-KR" altLang="en-US" sz="1100" dirty="0"/>
              <a:t>학기 </a:t>
            </a:r>
            <a:r>
              <a:rPr lang="en-US" altLang="ko-KR" sz="1100" dirty="0"/>
              <a:t>&lt;strong&gt;</a:t>
            </a:r>
            <a:r>
              <a:rPr lang="ko-KR" altLang="en-US" sz="1100" dirty="0"/>
              <a:t>학습 내용</a:t>
            </a:r>
            <a:r>
              <a:rPr lang="en-US" altLang="ko-KR" sz="1100" dirty="0"/>
              <a:t>&lt;/strong&gt;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.&lt;/div&gt;</a:t>
            </a:r>
          </a:p>
          <a:p>
            <a:pPr defTabSz="180000"/>
            <a:r>
              <a:rPr lang="en-US" altLang="ko-KR" sz="1100" dirty="0"/>
              <a:t>	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 id="list"&gt;</a:t>
            </a:r>
          </a:p>
          <a:p>
            <a:pPr defTabSz="180000"/>
            <a:r>
              <a:rPr lang="en-US" altLang="ko-KR" sz="1100" dirty="0"/>
              <a:t>		&lt;li&gt;&lt;span&gt;HTML5&lt;/span&gt;&lt;/li&gt;</a:t>
            </a:r>
          </a:p>
          <a:p>
            <a:pPr defTabSz="180000"/>
            <a:r>
              <a:rPr lang="en-US" altLang="ko-KR" sz="1100" dirty="0"/>
              <a:t>		&lt;li&gt;&lt;strong&gt;CSS&lt;/strong&gt;&lt;/li&gt;</a:t>
            </a:r>
          </a:p>
          <a:p>
            <a:pPr defTabSz="180000"/>
            <a:r>
              <a:rPr lang="en-US" altLang="ko-KR" sz="1100" dirty="0"/>
              <a:t>		&lt;li&gt;JAVASCRIPT&lt;/li&gt;</a:t>
            </a:r>
          </a:p>
          <a:p>
            <a:pPr defTabSz="180000"/>
            <a:r>
              <a:rPr lang="en-US" altLang="ko-KR" sz="1100" dirty="0"/>
              <a:t>	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&lt;div class="warning"&gt;60</a:t>
            </a:r>
            <a:r>
              <a:rPr lang="ko-KR" altLang="en-US" sz="1100" dirty="0"/>
              <a:t>점 이하는 </a:t>
            </a:r>
            <a:r>
              <a:rPr lang="en-US" altLang="ko-KR" sz="1100" dirty="0"/>
              <a:t>F&lt;/div&gt;</a:t>
            </a:r>
          </a:p>
          <a:p>
            <a:pPr defTabSz="180000"/>
            <a:r>
              <a:rPr lang="en-US" altLang="ko-KR" sz="1100" dirty="0"/>
              <a:t>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4-9 </a:t>
            </a:r>
            <a:r>
              <a:rPr lang="ko-KR" altLang="en-US" dirty="0" err="1"/>
              <a:t>셀렉터</a:t>
            </a:r>
            <a:r>
              <a:rPr lang="ko-KR" altLang="en-US" dirty="0"/>
              <a:t>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317443"/>
            <a:ext cx="3744416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1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&lt;title&gt;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만들기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h3,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li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태그 이름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brown;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strong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자식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yellow;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 err="1"/>
              <a:t>ul</a:t>
            </a:r>
            <a:r>
              <a:rPr lang="en-US" altLang="ko-KR" sz="1100" b="1" dirty="0"/>
              <a:t> strong 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</a:t>
            </a:r>
            <a:r>
              <a:rPr lang="en-US" altLang="ko-KR" sz="1100" dirty="0" err="1"/>
              <a:t>dodgerblue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.warning </a:t>
            </a:r>
            <a:r>
              <a:rPr lang="en-US" altLang="ko-KR" sz="1100" dirty="0"/>
              <a:t>{ 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red;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 err="1"/>
              <a:t>body.main</a:t>
            </a:r>
            <a:r>
              <a:rPr lang="en-US" altLang="ko-KR" sz="1100" b="1" dirty="0"/>
              <a:t> { </a:t>
            </a:r>
            <a:r>
              <a:rPr lang="en-US" altLang="ko-KR" sz="1100" dirty="0"/>
              <a:t>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</a:t>
            </a:r>
            <a:r>
              <a:rPr lang="en-US" altLang="ko-KR" sz="1100" dirty="0" err="1"/>
              <a:t>aliceblue</a:t>
            </a:r>
            <a:r>
              <a:rPr lang="en-US" altLang="ko-KR" sz="1100" dirty="0"/>
              <a:t>; 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</a:t>
            </a:r>
            <a:r>
              <a:rPr lang="en-US" altLang="ko-KR" sz="1100" dirty="0"/>
              <a:t>{ /* id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</a:t>
            </a:r>
            <a:r>
              <a:rPr lang="en-US" altLang="ko-KR" sz="1100" dirty="0" err="1"/>
              <a:t>mistyrose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span{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</a:t>
            </a:r>
            <a:r>
              <a:rPr lang="en-US" altLang="ko-KR" sz="1100" dirty="0" err="1"/>
              <a:t>forestgreen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h3:first-letter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red;</a:t>
            </a:r>
          </a:p>
          <a:p>
            <a:pPr defTabSz="180000"/>
            <a:r>
              <a:rPr lang="en-US" altLang="ko-KR" sz="1100" dirty="0"/>
              <a:t>} </a:t>
            </a:r>
          </a:p>
          <a:p>
            <a:pPr defTabSz="180000"/>
            <a:r>
              <a:rPr lang="en-US" altLang="ko-KR" sz="1100" b="1" dirty="0" err="1"/>
              <a:t>li:hover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</a:t>
            </a:r>
            <a:r>
              <a:rPr lang="en-US" altLang="ko-KR" sz="1100" dirty="0" err="1"/>
              <a:t>yellowgreen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362832" y="3794482"/>
            <a:ext cx="2373148" cy="2734041"/>
            <a:chOff x="5362832" y="3794482"/>
            <a:chExt cx="2373148" cy="273404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8EF0AB9-E9B1-4BC9-8736-67949A195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2832" y="3794482"/>
              <a:ext cx="2373148" cy="2734041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6256" y="5649372"/>
              <a:ext cx="299332" cy="322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94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28C9DC9-88DA-4BEC-8E39-6C5CA2DA5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65" y="2028006"/>
            <a:ext cx="2335047" cy="189416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 HTML </a:t>
            </a:r>
            <a:r>
              <a:rPr lang="ko-KR" altLang="en-US" dirty="0"/>
              <a:t>태그로만 작성한 웹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9600" y="1772816"/>
            <a:ext cx="5180462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스타일 없는 웹</a:t>
            </a:r>
            <a:r>
              <a:rPr lang="en-US" altLang="ko-KR" sz="1200" dirty="0"/>
              <a:t> </a:t>
            </a:r>
            <a:r>
              <a:rPr lang="ko-KR" altLang="en-US" sz="1200" dirty="0"/>
              <a:t>페이지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1619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</a:t>
            </a:r>
            <a:r>
              <a:rPr lang="ko-KR" altLang="en-US"/>
              <a:t>에서 색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960440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/>
              <a:t>3 </a:t>
            </a:r>
            <a:r>
              <a:rPr lang="ko-KR" altLang="en-US" sz="2000" dirty="0"/>
              <a:t>가지 방법</a:t>
            </a:r>
            <a:endParaRPr lang="en-US" altLang="ko-KR" sz="2000" dirty="0"/>
          </a:p>
          <a:p>
            <a:pPr lvl="1"/>
            <a:r>
              <a:rPr lang="en-US" altLang="ko-KR" sz="1800" dirty="0"/>
              <a:t>16</a:t>
            </a:r>
            <a:r>
              <a:rPr lang="ko-KR" altLang="en-US" sz="1800" dirty="0"/>
              <a:t>진수 코드로 표현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10</a:t>
            </a:r>
            <a:r>
              <a:rPr lang="ko-KR" altLang="en-US" sz="1800" dirty="0"/>
              <a:t>진수 코드와 </a:t>
            </a:r>
            <a:r>
              <a:rPr lang="en-US" altLang="ko-KR" sz="1800" dirty="0"/>
              <a:t>RGB()</a:t>
            </a:r>
            <a:r>
              <a:rPr lang="ko-KR" altLang="en-US" sz="1800" dirty="0"/>
              <a:t>로 표현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색 이름으로 표현</a:t>
            </a:r>
            <a:endParaRPr lang="en-US" altLang="ko-KR" sz="1800" dirty="0"/>
          </a:p>
          <a:p>
            <a:pPr lvl="2"/>
            <a:r>
              <a:rPr lang="en-US" altLang="ko-KR" sz="1600" dirty="0"/>
              <a:t>CSS3 </a:t>
            </a:r>
            <a:r>
              <a:rPr lang="ko-KR" altLang="en-US" sz="1600" dirty="0"/>
              <a:t>표준에서는 </a:t>
            </a:r>
            <a:r>
              <a:rPr lang="en-US" altLang="ko-KR" sz="1600" dirty="0"/>
              <a:t>140</a:t>
            </a:r>
            <a:r>
              <a:rPr lang="ko-KR" altLang="en-US" sz="1600" dirty="0"/>
              <a:t>개 색의 이름을 정하고 있음</a:t>
            </a:r>
            <a:endParaRPr lang="en-US" altLang="ko-KR" sz="1600" dirty="0"/>
          </a:p>
          <a:p>
            <a:r>
              <a:rPr lang="ko-KR" altLang="en-US" sz="2000" dirty="0"/>
              <a:t>사례</a:t>
            </a:r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44685" y="5338128"/>
            <a:ext cx="6511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>
                <a:solidFill>
                  <a:srgbClr val="00B0F0"/>
                </a:solidFill>
              </a:rPr>
              <a:t>#8A2BE2</a:t>
            </a:r>
            <a:r>
              <a:rPr lang="en-US" altLang="ko-KR" sz="1600" dirty="0">
                <a:cs typeface="Times New Roman" panose="02020603050405020304" pitchFamily="18" charset="0"/>
              </a:rPr>
              <a:t>; } 	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16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진수 코드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</a:t>
            </a:r>
            <a:r>
              <a:rPr lang="en-US" altLang="ko-KR" sz="1600" dirty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</a:t>
            </a:r>
            <a:r>
              <a:rPr lang="en-US" altLang="ko-KR" sz="1600" dirty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</a:rPr>
              <a:t>rgb</a:t>
            </a:r>
            <a:r>
              <a:rPr lang="en-US" altLang="ko-KR" sz="1600" dirty="0">
                <a:solidFill>
                  <a:srgbClr val="00B0F0"/>
                </a:solidFill>
              </a:rPr>
              <a:t>(138, 43, 226)</a:t>
            </a:r>
            <a:r>
              <a:rPr lang="en-US" altLang="ko-KR" sz="1600" dirty="0"/>
              <a:t>; }</a:t>
            </a:r>
            <a:r>
              <a:rPr lang="en-US" altLang="ko-KR" sz="1600" dirty="0">
                <a:solidFill>
                  <a:srgbClr val="00B0F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10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진수 색 코드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  <a:cs typeface="Times New Roman" panose="02020603050405020304" pitchFamily="18" charset="0"/>
              </a:rPr>
              <a:t>blueviolet</a:t>
            </a:r>
            <a:r>
              <a:rPr lang="en-US" altLang="ko-KR" sz="1600" dirty="0">
                <a:cs typeface="Times New Roman" panose="02020603050405020304" pitchFamily="18" charset="0"/>
              </a:rPr>
              <a:t>; }	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 색 이름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25212" y="2048012"/>
            <a:ext cx="5346733" cy="821360"/>
            <a:chOff x="1638954" y="1704852"/>
            <a:chExt cx="5346733" cy="821360"/>
          </a:xfrm>
        </p:grpSpPr>
        <p:sp>
          <p:nvSpPr>
            <p:cNvPr id="50" name="Rectangle 6"/>
            <p:cNvSpPr>
              <a:spLocks noChangeArrowheads="1"/>
            </p:cNvSpPr>
            <p:nvPr/>
          </p:nvSpPr>
          <p:spPr bwMode="auto">
            <a:xfrm>
              <a:off x="1638954" y="1879902"/>
              <a:ext cx="1541494" cy="64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/>
              <a:r>
                <a:rPr lang="en-US" altLang="ko-KR" sz="2400" b="1" spc="200" dirty="0">
                  <a:solidFill>
                    <a:srgbClr val="0070C0"/>
                  </a:solidFill>
                  <a:latin typeface="Times New Roman" pitchFamily="18" charset="0"/>
                </a:rPr>
                <a:t># </a:t>
              </a:r>
              <a:r>
                <a:rPr lang="en-US" altLang="ko-KR" sz="2400" spc="200" dirty="0">
                  <a:solidFill>
                    <a:srgbClr val="0070C0"/>
                  </a:solidFill>
                </a:rPr>
                <a:t>8A2BE2</a:t>
              </a:r>
            </a:p>
          </p:txBody>
        </p:sp>
        <p:sp>
          <p:nvSpPr>
            <p:cNvPr id="51" name="Text Box 9"/>
            <p:cNvSpPr txBox="1">
              <a:spLocks noChangeArrowheads="1"/>
            </p:cNvSpPr>
            <p:nvPr/>
          </p:nvSpPr>
          <p:spPr bwMode="auto">
            <a:xfrm>
              <a:off x="2334149" y="1704852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52" name="Text Box 9"/>
            <p:cNvSpPr txBox="1">
              <a:spLocks noChangeArrowheads="1"/>
            </p:cNvSpPr>
            <p:nvPr/>
          </p:nvSpPr>
          <p:spPr bwMode="auto">
            <a:xfrm>
              <a:off x="2010022" y="1708895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53" name="Text Box 9"/>
            <p:cNvSpPr txBox="1">
              <a:spLocks noChangeArrowheads="1"/>
            </p:cNvSpPr>
            <p:nvPr/>
          </p:nvSpPr>
          <p:spPr bwMode="auto">
            <a:xfrm>
              <a:off x="2791199" y="1708896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25447" y="1715811"/>
              <a:ext cx="216024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/>
                <a:t>빨간색</a:t>
              </a:r>
              <a:r>
                <a:rPr lang="en-US" altLang="ko-KR" sz="1000" dirty="0"/>
                <a:t>(r)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0x8A(138),</a:t>
              </a:r>
            </a:p>
            <a:p>
              <a:pPr fontAlgn="base"/>
              <a:r>
                <a:rPr lang="ko-KR" altLang="en-US" sz="1000" dirty="0"/>
                <a:t>초록색</a:t>
              </a:r>
              <a:r>
                <a:rPr lang="en-US" altLang="ko-KR" sz="1000" dirty="0"/>
                <a:t>(g)</a:t>
              </a:r>
              <a:r>
                <a:rPr lang="ko-KR" altLang="en-US" sz="1000" dirty="0"/>
                <a:t> 성분 </a:t>
              </a:r>
              <a:r>
                <a:rPr lang="en-US" altLang="ko-KR" sz="1000" dirty="0"/>
                <a:t>0x2B(43),</a:t>
              </a:r>
            </a:p>
            <a:p>
              <a:pPr fontAlgn="base"/>
              <a:r>
                <a:rPr lang="ko-KR" altLang="en-US" sz="1000" dirty="0"/>
                <a:t>파란색</a:t>
              </a:r>
              <a:r>
                <a:rPr lang="en-US" altLang="ko-KR" sz="1000" dirty="0"/>
                <a:t>(b)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0xE2(226) </a:t>
              </a:r>
              <a:r>
                <a:rPr lang="ko-KR" altLang="en-US" sz="1000" dirty="0"/>
                <a:t>이</a:t>
              </a:r>
              <a:endParaRPr lang="en-US" altLang="ko-KR" sz="1000" dirty="0"/>
            </a:p>
            <a:p>
              <a:pPr fontAlgn="base"/>
              <a:r>
                <a:rPr lang="ko-KR" altLang="en-US" sz="1000" dirty="0"/>
                <a:t>혼합된 보라색</a:t>
              </a:r>
              <a:r>
                <a:rPr lang="en-US" altLang="ko-KR" sz="1000" dirty="0"/>
                <a:t>(</a:t>
              </a:r>
              <a:r>
                <a:rPr lang="en-US" altLang="ko-KR" sz="1000" dirty="0" err="1"/>
                <a:t>blueviolet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56" name="오른쪽 대괄호 55"/>
            <p:cNvSpPr/>
            <p:nvPr/>
          </p:nvSpPr>
          <p:spPr>
            <a:xfrm rot="16200000">
              <a:off x="2173583" y="1828579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오른쪽 대괄호 56"/>
            <p:cNvSpPr/>
            <p:nvPr/>
          </p:nvSpPr>
          <p:spPr>
            <a:xfrm rot="16200000">
              <a:off x="2561084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오른쪽 대괄호 57"/>
            <p:cNvSpPr/>
            <p:nvPr/>
          </p:nvSpPr>
          <p:spPr>
            <a:xfrm rot="16200000">
              <a:off x="2965671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>
              <a:off x="3299544" y="2203057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605" y="2043656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1444685" y="3292047"/>
            <a:ext cx="5439929" cy="707886"/>
            <a:chOff x="1304096" y="2681408"/>
            <a:chExt cx="5439929" cy="707886"/>
          </a:xfrm>
        </p:grpSpPr>
        <p:sp>
          <p:nvSpPr>
            <p:cNvPr id="30" name="직사각형 29"/>
            <p:cNvSpPr/>
            <p:nvPr/>
          </p:nvSpPr>
          <p:spPr>
            <a:xfrm>
              <a:off x="1304096" y="2951531"/>
              <a:ext cx="23033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err="1">
                  <a:solidFill>
                    <a:srgbClr val="0070C0"/>
                  </a:solidFill>
                  <a:cs typeface="Times New Roman" panose="02020603050405020304" pitchFamily="18" charset="0"/>
                </a:rPr>
                <a:t>rgb</a:t>
              </a:r>
              <a:r>
                <a:rPr lang="en-US" altLang="ko-KR" sz="2000" dirty="0">
                  <a:solidFill>
                    <a:srgbClr val="0070C0"/>
                  </a:solidFill>
                  <a:cs typeface="Times New Roman" panose="02020603050405020304" pitchFamily="18" charset="0"/>
                </a:rPr>
                <a:t>(138, 43, 226) </a:t>
              </a:r>
              <a:endParaRPr lang="ko-KR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45" name="Text Box 9"/>
            <p:cNvSpPr txBox="1">
              <a:spLocks noChangeArrowheads="1"/>
            </p:cNvSpPr>
            <p:nvPr/>
          </p:nvSpPr>
          <p:spPr bwMode="auto">
            <a:xfrm>
              <a:off x="2304566" y="2681408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879442" y="2685451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2876643" y="2685452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48" name="오른쪽 대괄호 47"/>
            <p:cNvSpPr/>
            <p:nvPr/>
          </p:nvSpPr>
          <p:spPr>
            <a:xfrm rot="16200000">
              <a:off x="2043003" y="2805135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오른쪽 대괄호 48"/>
            <p:cNvSpPr/>
            <p:nvPr/>
          </p:nvSpPr>
          <p:spPr>
            <a:xfrm rot="16200000">
              <a:off x="2531501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오른쪽 대괄호 60"/>
            <p:cNvSpPr/>
            <p:nvPr/>
          </p:nvSpPr>
          <p:spPr>
            <a:xfrm rot="16200000">
              <a:off x="3051115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화살표 연결선 61"/>
            <p:cNvCxnSpPr/>
            <p:nvPr/>
          </p:nvCxnSpPr>
          <p:spPr>
            <a:xfrm>
              <a:off x="3601012" y="3156353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092" y="2996952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5015833" y="2681408"/>
              <a:ext cx="17281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/>
                <a:t>빨간색</a:t>
              </a:r>
              <a:r>
                <a:rPr lang="en-US" altLang="ko-KR" sz="1000" dirty="0"/>
                <a:t>(r)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138,</a:t>
              </a:r>
            </a:p>
            <a:p>
              <a:pPr fontAlgn="base"/>
              <a:r>
                <a:rPr lang="ko-KR" altLang="en-US" sz="1000" dirty="0"/>
                <a:t>초록색</a:t>
              </a:r>
              <a:r>
                <a:rPr lang="en-US" altLang="ko-KR" sz="1000" dirty="0"/>
                <a:t>(g)</a:t>
              </a:r>
              <a:r>
                <a:rPr lang="ko-KR" altLang="en-US" sz="1000" dirty="0"/>
                <a:t> 성분 </a:t>
              </a:r>
              <a:r>
                <a:rPr lang="en-US" altLang="ko-KR" sz="1000" dirty="0"/>
                <a:t>43,</a:t>
              </a:r>
            </a:p>
            <a:p>
              <a:pPr fontAlgn="base"/>
              <a:r>
                <a:rPr lang="ko-KR" altLang="en-US" sz="1000" dirty="0"/>
                <a:t>파란색</a:t>
              </a:r>
              <a:r>
                <a:rPr lang="en-US" altLang="ko-KR" sz="1000" dirty="0"/>
                <a:t>(b)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226 </a:t>
              </a:r>
              <a:r>
                <a:rPr lang="ko-KR" altLang="en-US" sz="1000" dirty="0"/>
                <a:t>이</a:t>
              </a:r>
              <a:endParaRPr lang="en-US" altLang="ko-KR" sz="1000" dirty="0"/>
            </a:p>
            <a:p>
              <a:pPr fontAlgn="base"/>
              <a:r>
                <a:rPr lang="ko-KR" altLang="en-US" sz="1000" dirty="0"/>
                <a:t>혼합된 보라색</a:t>
              </a:r>
              <a:r>
                <a:rPr lang="en-US" altLang="ko-KR" sz="1000" dirty="0"/>
                <a:t>(</a:t>
              </a:r>
              <a:r>
                <a:rPr lang="en-US" altLang="ko-KR" sz="1000" dirty="0" err="1"/>
                <a:t>blueviolet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4445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CSS3</a:t>
            </a:r>
            <a:r>
              <a:rPr lang="ko-KR" altLang="en-US" dirty="0"/>
              <a:t>의 표준 색 이름과 코드 중 일부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140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9" y="2060848"/>
            <a:ext cx="8193295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54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색 관련 프로퍼티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색 관련 </a:t>
            </a:r>
            <a:r>
              <a:rPr lang="en-US" altLang="ko-KR" dirty="0"/>
              <a:t>CSS3 </a:t>
            </a:r>
            <a:r>
              <a:rPr lang="ko-KR" altLang="en-US" dirty="0" err="1"/>
              <a:t>프로퍼티들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사례</a:t>
            </a:r>
            <a:endParaRPr lang="en-US" altLang="ko-KR" dirty="0"/>
          </a:p>
          <a:p>
            <a:pPr lvl="1"/>
            <a:r>
              <a:rPr lang="en-US" altLang="ko-KR" dirty="0"/>
              <a:t>div&gt; </a:t>
            </a:r>
            <a:r>
              <a:rPr lang="ko-KR" altLang="en-US" dirty="0"/>
              <a:t>요소의 배경색과 글자 색 지정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172169" y="4186188"/>
            <a:ext cx="7815352" cy="2122557"/>
            <a:chOff x="1172169" y="4186188"/>
            <a:chExt cx="7815352" cy="2122557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646" y="4365922"/>
              <a:ext cx="24288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1195410" y="4447798"/>
              <a:ext cx="5307213" cy="1192173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/>
                <a:t>div {</a:t>
              </a:r>
            </a:p>
            <a:p>
              <a:pPr defTabSz="180000"/>
              <a:r>
                <a:rPr lang="en-US" altLang="ko-KR" sz="1400" dirty="0"/>
                <a:t>	color : </a:t>
              </a:r>
              <a:r>
                <a:rPr lang="en-US" altLang="ko-KR" sz="1400" dirty="0" err="1"/>
                <a:t>blueviolet</a:t>
              </a:r>
              <a:r>
                <a:rPr lang="en-US" altLang="ko-KR" sz="1400" dirty="0"/>
                <a:t>; 				/* </a:t>
              </a:r>
              <a:r>
                <a:rPr lang="ko-KR" altLang="en-US" sz="1400" dirty="0" err="1"/>
                <a:t>글자색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blueviolet</a:t>
              </a:r>
              <a:r>
                <a:rPr lang="en-US" altLang="ko-KR" sz="1400" dirty="0"/>
                <a:t> */</a:t>
              </a:r>
            </a:p>
            <a:p>
              <a:pPr defTabSz="180000"/>
              <a:r>
                <a:rPr lang="en-US" altLang="ko-KR" sz="1400" dirty="0"/>
                <a:t>	background-color : gold;	/* </a:t>
              </a:r>
              <a:r>
                <a:rPr lang="ko-KR" altLang="en-US" sz="1400" dirty="0"/>
                <a:t>배경색 </a:t>
              </a:r>
              <a:r>
                <a:rPr lang="en-US" altLang="ko-KR" sz="1400" dirty="0"/>
                <a:t>gold</a:t>
              </a:r>
              <a:r>
                <a:rPr lang="ko-KR" altLang="en-US" sz="1400" dirty="0"/>
                <a:t>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border-color : #6B8E23;		/* </a:t>
              </a:r>
              <a:r>
                <a:rPr lang="ko-KR" altLang="en-US" sz="1400" dirty="0" err="1"/>
                <a:t>테두리색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olivedrab</a:t>
              </a:r>
              <a:r>
                <a:rPr lang="en-US" altLang="ko-KR" sz="1400" dirty="0"/>
                <a:t>(#6B8E23) </a:t>
              </a:r>
              <a:r>
                <a:rPr lang="ko-KR" altLang="en-US" sz="1400" dirty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09698" y="5992039"/>
              <a:ext cx="5292925" cy="31670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fontAlgn="base" latinLnBrk="0"/>
              <a:r>
                <a:rPr lang="en-US" altLang="ko-KR" sz="1400" dirty="0"/>
                <a:t>&lt;div&gt;CSS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r, g, b</a:t>
              </a:r>
              <a:r>
                <a:rPr lang="ko-KR" altLang="en-US" sz="1400" dirty="0"/>
                <a:t>로 구성됩니다</a:t>
              </a:r>
              <a:r>
                <a:rPr lang="en-US" altLang="ko-KR" sz="1400" dirty="0"/>
                <a:t>. &lt;/div&gt;</a:t>
              </a:r>
              <a:endParaRPr lang="ko-KR" alt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72169" y="4186188"/>
              <a:ext cx="965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2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09698" y="5730429"/>
              <a:ext cx="9557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20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3" name="자유형 2"/>
            <p:cNvSpPr/>
            <p:nvPr/>
          </p:nvSpPr>
          <p:spPr>
            <a:xfrm>
              <a:off x="5639453" y="4854516"/>
              <a:ext cx="1154061" cy="11061"/>
            </a:xfrm>
            <a:custGeom>
              <a:avLst/>
              <a:gdLst>
                <a:gd name="connsiteX0" fmla="*/ 0 w 1154061"/>
                <a:gd name="connsiteY0" fmla="*/ 11061 h 11061"/>
                <a:gd name="connsiteX1" fmla="*/ 1154061 w 1154061"/>
                <a:gd name="connsiteY1" fmla="*/ 0 h 1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4061" h="11061">
                  <a:moveTo>
                    <a:pt x="0" y="11061"/>
                  </a:moveTo>
                  <a:lnTo>
                    <a:pt x="11540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" name="자유형 4"/>
            <p:cNvSpPr/>
            <p:nvPr/>
          </p:nvSpPr>
          <p:spPr>
            <a:xfrm>
              <a:off x="5281805" y="5009374"/>
              <a:ext cx="1611261" cy="88490"/>
            </a:xfrm>
            <a:custGeom>
              <a:avLst/>
              <a:gdLst>
                <a:gd name="connsiteX0" fmla="*/ 0 w 1611261"/>
                <a:gd name="connsiteY0" fmla="*/ 88490 h 88490"/>
                <a:gd name="connsiteX1" fmla="*/ 1611261 w 1611261"/>
                <a:gd name="connsiteY1" fmla="*/ 0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1261" h="88490">
                  <a:moveTo>
                    <a:pt x="0" y="88490"/>
                  </a:moveTo>
                  <a:lnTo>
                    <a:pt x="16112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" name="자유형 5"/>
            <p:cNvSpPr/>
            <p:nvPr/>
          </p:nvSpPr>
          <p:spPr>
            <a:xfrm>
              <a:off x="5606269" y="5260097"/>
              <a:ext cx="1904754" cy="280464"/>
            </a:xfrm>
            <a:custGeom>
              <a:avLst/>
              <a:gdLst>
                <a:gd name="connsiteX0" fmla="*/ 0 w 1957528"/>
                <a:gd name="connsiteY0" fmla="*/ 95864 h 388292"/>
                <a:gd name="connsiteX1" fmla="*/ 1648132 w 1957528"/>
                <a:gd name="connsiteY1" fmla="*/ 387145 h 388292"/>
                <a:gd name="connsiteX2" fmla="*/ 1954162 w 1957528"/>
                <a:gd name="connsiteY2" fmla="*/ 0 h 38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7528" h="388292">
                  <a:moveTo>
                    <a:pt x="0" y="95864"/>
                  </a:moveTo>
                  <a:cubicBezTo>
                    <a:pt x="661219" y="249493"/>
                    <a:pt x="1322438" y="403122"/>
                    <a:pt x="1648132" y="387145"/>
                  </a:cubicBezTo>
                  <a:cubicBezTo>
                    <a:pt x="1973826" y="371168"/>
                    <a:pt x="1963994" y="185584"/>
                    <a:pt x="195416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890600"/>
            <a:ext cx="7775776" cy="9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70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02043" y="1365731"/>
            <a:ext cx="3960440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</a:t>
            </a:r>
          </a:p>
          <a:p>
            <a:pPr defTabSz="180000"/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1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-8"&gt;</a:t>
            </a:r>
          </a:p>
          <a:p>
            <a:pPr defTabSz="180000"/>
            <a:r>
              <a:rPr lang="en-US" altLang="ko-KR" sz="1100" dirty="0"/>
              <a:t>&lt;title&gt;CSS3 </a:t>
            </a:r>
            <a:r>
              <a:rPr lang="ko-KR" altLang="en-US" sz="1100" dirty="0"/>
              <a:t>색 활용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div { </a:t>
            </a:r>
          </a:p>
          <a:p>
            <a:pPr defTabSz="180000"/>
            <a:r>
              <a:rPr lang="en-US" altLang="ko-KR" sz="1100" b="1" dirty="0"/>
              <a:t>	margin-left : 30px; </a:t>
            </a:r>
          </a:p>
          <a:p>
            <a:pPr defTabSz="180000"/>
            <a:r>
              <a:rPr lang="en-US" altLang="ko-KR" sz="1100" b="1" dirty="0"/>
              <a:t>	margin-right : 30px; </a:t>
            </a:r>
          </a:p>
          <a:p>
            <a:pPr defTabSz="180000"/>
            <a:r>
              <a:rPr lang="en-US" altLang="ko-KR" sz="1100" b="1" dirty="0"/>
              <a:t>	margin-bottom : 10px;</a:t>
            </a:r>
          </a:p>
          <a:p>
            <a:pPr defTabSz="180000"/>
            <a:r>
              <a:rPr lang="en-US" altLang="ko-KR" sz="1100" b="1" dirty="0"/>
              <a:t>	color : white; </a:t>
            </a:r>
            <a:r>
              <a:rPr lang="en-US" altLang="ko-KR" sz="1100" dirty="0"/>
              <a:t>/* </a:t>
            </a:r>
            <a:r>
              <a:rPr lang="ko-KR" altLang="en-US" sz="1100" dirty="0"/>
              <a:t>모든 </a:t>
            </a:r>
            <a:r>
              <a:rPr lang="en-US" altLang="ko-KR" sz="1100" dirty="0"/>
              <a:t>&lt;div&gt; </a:t>
            </a:r>
            <a:r>
              <a:rPr lang="ko-KR" altLang="en-US" sz="1100" dirty="0"/>
              <a:t>글자 색은 </a:t>
            </a:r>
            <a:r>
              <a:rPr lang="en-US" altLang="ko-KR" sz="1100" dirty="0"/>
              <a:t>white */</a:t>
            </a:r>
          </a:p>
          <a:p>
            <a:pPr defTabSz="180000"/>
            <a:r>
              <a:rPr lang="en-US" altLang="ko-KR" sz="1100" b="1" dirty="0"/>
              <a:t>}</a:t>
            </a:r>
          </a:p>
          <a:p>
            <a:pPr defTabSz="180000"/>
            <a:r>
              <a:rPr lang="en-US" altLang="ko-KR" sz="1100" dirty="0"/>
              <a:t>&lt;/style&gt;</a:t>
            </a:r>
          </a:p>
          <a:p>
            <a:pPr defTabSz="180000"/>
            <a:r>
              <a:rPr lang="en-US" altLang="ko-KR" sz="1100" dirty="0"/>
              <a:t>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&lt;h3&gt;CSS3 </a:t>
            </a:r>
            <a:r>
              <a:rPr lang="ko-KR" altLang="en-US" sz="1100" dirty="0"/>
              <a:t>색 활용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 err="1"/>
              <a:t>background-color: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deepskyblBue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deepskyblue</a:t>
            </a:r>
            <a:r>
              <a:rPr lang="en-US" altLang="ko-KR" sz="1100" dirty="0"/>
              <a:t>(#00BFFF)&lt;/div&gt;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 err="1"/>
              <a:t>background-color: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brown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brown(#A52A2A)&lt;/div&gt;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 err="1"/>
              <a:t>background-color: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fuchsi</a:t>
            </a:r>
            <a:r>
              <a:rPr lang="en-US" altLang="ko-KR" sz="1100" dirty="0" err="1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fuchsia(#FF00FF)&lt;/div&gt;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 err="1"/>
              <a:t>background-color: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darkorange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darkorange</a:t>
            </a:r>
            <a:r>
              <a:rPr lang="en-US" altLang="ko-KR" sz="1100" dirty="0"/>
              <a:t>(#FF8C00)&lt;/div&gt;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/>
              <a:t>background-color: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#008B8B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darkcyan</a:t>
            </a:r>
            <a:r>
              <a:rPr lang="en-US" altLang="ko-KR" sz="1100" dirty="0"/>
              <a:t>(#008B8B)&lt;/div&gt;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/>
              <a:t>background-color: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#6B8E23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olivedrab</a:t>
            </a:r>
            <a:r>
              <a:rPr lang="en-US" altLang="ko-KR" sz="1100" dirty="0"/>
              <a:t> (#6B8E23)&lt;/div&gt;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DB7CBB-9FF5-4627-8453-2DBE653B4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43" y="1772816"/>
            <a:ext cx="2623009" cy="356970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4–10 </a:t>
            </a:r>
            <a:r>
              <a:rPr lang="ko-KR" altLang="en-US" dirty="0"/>
              <a:t>색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132504" y="5799531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margin-left:30px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40333" y="5812267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margin-right:30px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571506" y="5740259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964060" y="5020179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581356" y="5020179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7574002" y="3390292"/>
            <a:ext cx="28421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 flipV="1">
            <a:off x="7574002" y="3478202"/>
            <a:ext cx="284215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716680" y="2782422"/>
            <a:ext cx="13837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margin-bottom:10px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7716108" y="2974341"/>
            <a:ext cx="0" cy="415951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356944" y="5730987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749498" y="501090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366794" y="501090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사각형 설명선 24"/>
          <p:cNvSpPr/>
          <p:nvPr/>
        </p:nvSpPr>
        <p:spPr>
          <a:xfrm>
            <a:off x="2483768" y="2478105"/>
            <a:ext cx="1394318" cy="158807"/>
          </a:xfrm>
          <a:prstGeom prst="wedgeRoundRectCallout">
            <a:avLst>
              <a:gd name="adj1" fmla="val -62298"/>
              <a:gd name="adj2" fmla="val 134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>
                <a:solidFill>
                  <a:schemeClr val="tx1"/>
                </a:solidFill>
              </a:rPr>
              <a:t>좌우 아래 여백 지정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40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텍스트를 꾸미는 </a:t>
            </a:r>
            <a:r>
              <a:rPr lang="en-US" altLang="ko-KR" dirty="0"/>
              <a:t>CSS3 </a:t>
            </a:r>
            <a:r>
              <a:rPr lang="ko-KR" altLang="en-US" dirty="0"/>
              <a:t>스타일 시트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text-decoration </a:t>
            </a:r>
            <a:r>
              <a:rPr lang="ko-KR" altLang="en-US" dirty="0" err="1"/>
              <a:t>프로퍼티로</a:t>
            </a:r>
            <a:r>
              <a:rPr lang="ko-KR" altLang="en-US" dirty="0"/>
              <a:t> 하이퍼링크에 밑줄 제거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7666" y="3691771"/>
            <a:ext cx="741682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=“http://www.naver.com” style=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”text-decoration : none”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6832"/>
            <a:ext cx="7776864" cy="9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58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CDE70F9-E61A-4914-8498-C09C18515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76" y="3063481"/>
            <a:ext cx="2331739" cy="339692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5076056" y="325711"/>
            <a:ext cx="401710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&lt;p class="p1"&gt;HTML</a:t>
            </a:r>
            <a:r>
              <a:rPr lang="ko-KR" altLang="en-US" sz="1200" dirty="0"/>
              <a:t>의 태그만으로 기존의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워드 프로세서와 같이 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</a:t>
            </a:r>
            <a:r>
              <a:rPr lang="en-US" altLang="ko-KR" sz="1200" dirty="0"/>
              <a:t>, </a:t>
            </a:r>
            <a:r>
              <a:rPr lang="ko-KR" altLang="en-US" sz="1200" dirty="0"/>
              <a:t>공백</a:t>
            </a:r>
            <a:r>
              <a:rPr lang="en-US" altLang="ko-KR" sz="1200" dirty="0"/>
              <a:t>,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간격 등과 세밀한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텍스트 제어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할 수 없다</a:t>
            </a:r>
            <a:r>
              <a:rPr lang="en-US" altLang="ko-KR" sz="1200" dirty="0"/>
              <a:t>. &lt;/p&gt;</a:t>
            </a:r>
          </a:p>
          <a:p>
            <a:pPr defTabSz="180000"/>
            <a:r>
              <a:rPr lang="en-US" altLang="ko-KR" sz="1200" dirty="0"/>
              <a:t>	&lt;p class="p2"&gt;</a:t>
            </a:r>
            <a:r>
              <a:rPr lang="ko-KR" altLang="en-US" sz="1200" dirty="0"/>
              <a:t>그러나</a:t>
            </a:r>
            <a:r>
              <a:rPr lang="en-US" altLang="ko-KR" sz="1200" dirty="0"/>
              <a:t>,</a:t>
            </a:r>
          </a:p>
          <a:p>
            <a:pPr defTabSz="180000"/>
            <a:r>
              <a:rPr lang="en-US" altLang="ko-KR" sz="1200" dirty="0"/>
              <a:t>		&lt;strong&gt;</a:t>
            </a:r>
            <a:r>
              <a:rPr lang="ko-KR" altLang="en-US" sz="1200" dirty="0"/>
              <a:t>스타일 시트</a:t>
            </a:r>
            <a:r>
              <a:rPr lang="en-US" altLang="ko-KR" sz="1200" dirty="0"/>
              <a:t>&lt;/strong&gt;</a:t>
            </a:r>
            <a:r>
              <a:rPr lang="ko-KR" altLang="en-US" sz="1200" dirty="0"/>
              <a:t>는 이를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가능하게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정렬에 대해서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알아본다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&lt;/p&gt;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&lt;a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href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=</a:t>
            </a:r>
            <a:r>
              <a:rPr lang="en-US" altLang="ko-KR" sz="1200" dirty="0"/>
              <a:t>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http://www.naver.com</a:t>
            </a:r>
            <a:r>
              <a:rPr lang="en-US" altLang="ko-KR" sz="1200" dirty="0"/>
              <a:t>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	 style=</a:t>
            </a:r>
            <a:r>
              <a:rPr lang="en-US" altLang="ko-KR" sz="1200" dirty="0"/>
              <a:t>"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text-decoration : none</a:t>
            </a:r>
            <a:r>
              <a:rPr lang="en-US" altLang="ko-KR" sz="1200" dirty="0"/>
              <a:t>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	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밑줄이 없는 네이버 링크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&lt;/a&gt;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&lt;/body&gt;&lt;/html&gt;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4-11 </a:t>
            </a:r>
            <a:r>
              <a:rPr lang="ko-KR" altLang="en-US"/>
              <a:t>텍스트 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6451" y="1491203"/>
            <a:ext cx="3595509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h3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text-align : right; </a:t>
            </a:r>
            <a:r>
              <a:rPr lang="en-US" altLang="ko-KR" sz="1200" dirty="0"/>
              <a:t>/* </a:t>
            </a:r>
            <a:r>
              <a:rPr lang="ko-KR" altLang="en-US" sz="1200" dirty="0"/>
              <a:t>오른쪽 정렬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span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text-decoration : line-through; </a:t>
            </a:r>
            <a:r>
              <a:rPr lang="en-US" altLang="ko-KR" sz="1200" dirty="0"/>
              <a:t>/* </a:t>
            </a:r>
            <a:r>
              <a:rPr lang="ko-KR" altLang="en-US" sz="1200" dirty="0"/>
              <a:t>중간 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  </a:t>
            </a:r>
          </a:p>
          <a:p>
            <a:pPr defTabSz="180000"/>
            <a:r>
              <a:rPr lang="en-US" altLang="ko-KR" sz="1200" dirty="0"/>
              <a:t>strong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text-decoration : </a:t>
            </a:r>
            <a:r>
              <a:rPr lang="en-US" altLang="ko-KR" sz="1200" b="1" dirty="0" err="1"/>
              <a:t>overline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윗줄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.p1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text-indent : 3em; </a:t>
            </a:r>
            <a:r>
              <a:rPr lang="en-US" altLang="ko-KR" sz="1200" dirty="0"/>
              <a:t>/* 3 </a:t>
            </a:r>
            <a:r>
              <a:rPr lang="ko-KR" altLang="en-US" sz="1200" dirty="0"/>
              <a:t>글자 들여쓰기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text-align : justify; </a:t>
            </a:r>
            <a:r>
              <a:rPr lang="en-US" altLang="ko-KR" sz="1200" dirty="0"/>
              <a:t>/* </a:t>
            </a:r>
            <a:r>
              <a:rPr lang="ko-KR" altLang="en-US" sz="1200" dirty="0"/>
              <a:t>양쪽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</a:t>
            </a:r>
          </a:p>
          <a:p>
            <a:pPr defTabSz="180000"/>
            <a:r>
              <a:rPr lang="en-US" altLang="ko-KR" sz="1200" dirty="0"/>
              <a:t>.p2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text-indent : 1em; </a:t>
            </a:r>
            <a:r>
              <a:rPr lang="en-US" altLang="ko-KR" sz="1200" dirty="0"/>
              <a:t>/* 1 </a:t>
            </a:r>
            <a:r>
              <a:rPr lang="ko-KR" altLang="en-US" sz="1200" dirty="0"/>
              <a:t>글자 들여쓰기 *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text-align : center; </a:t>
            </a:r>
            <a:r>
              <a:rPr lang="en-US" altLang="ko-KR" sz="1200" dirty="0"/>
              <a:t>/* </a:t>
            </a:r>
            <a:r>
              <a:rPr lang="ko-KR" altLang="en-US" sz="1200" dirty="0"/>
              <a:t>중앙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5733" y="3656662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3em(3 </a:t>
            </a:r>
            <a:r>
              <a:rPr lang="ko-KR" altLang="en-US" sz="1000" dirty="0">
                <a:solidFill>
                  <a:srgbClr val="C00000"/>
                </a:solidFill>
              </a:rPr>
              <a:t>글자</a:t>
            </a:r>
            <a:endParaRPr lang="en-US" altLang="ko-KR" sz="1000" dirty="0">
              <a:solidFill>
                <a:srgbClr val="C00000"/>
              </a:solidFill>
            </a:endParaRPr>
          </a:p>
          <a:p>
            <a:r>
              <a:rPr lang="ko-KR" altLang="en-US" sz="1000" dirty="0">
                <a:solidFill>
                  <a:srgbClr val="C00000"/>
                </a:solidFill>
              </a:rPr>
              <a:t> 들여쓰기</a:t>
            </a:r>
            <a:r>
              <a:rPr lang="en-US" altLang="ko-KR" sz="1000" dirty="0">
                <a:solidFill>
                  <a:srgbClr val="C00000"/>
                </a:solidFill>
              </a:rPr>
              <a:t>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5658110" y="4901920"/>
            <a:ext cx="519114" cy="428625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62605" y="4516621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1em(1 </a:t>
            </a:r>
            <a:r>
              <a:rPr lang="ko-KR" altLang="en-US" sz="1000" dirty="0">
                <a:solidFill>
                  <a:srgbClr val="C00000"/>
                </a:solidFill>
              </a:rPr>
              <a:t>글자 </a:t>
            </a:r>
            <a:endParaRPr lang="en-US" altLang="ko-KR" sz="1000" dirty="0">
              <a:solidFill>
                <a:srgbClr val="C00000"/>
              </a:solidFill>
            </a:endParaRPr>
          </a:p>
          <a:p>
            <a:r>
              <a:rPr lang="ko-KR" altLang="en-US" sz="1000" dirty="0">
                <a:solidFill>
                  <a:srgbClr val="C00000"/>
                </a:solidFill>
              </a:rPr>
              <a:t>   들여쓰기</a:t>
            </a:r>
            <a:r>
              <a:rPr lang="en-US" altLang="ko-KR" sz="1000" dirty="0">
                <a:solidFill>
                  <a:srgbClr val="C00000"/>
                </a:solidFill>
              </a:rPr>
              <a:t>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843849" y="4027337"/>
            <a:ext cx="638546" cy="428625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 flipH="1" flipV="1">
            <a:off x="7760178" y="5751605"/>
            <a:ext cx="487187" cy="142173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85928" y="577506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중앙정렬</a:t>
            </a:r>
          </a:p>
        </p:txBody>
      </p:sp>
      <p:sp>
        <p:nvSpPr>
          <p:cNvPr id="14" name="자유형 13"/>
          <p:cNvSpPr/>
          <p:nvPr/>
        </p:nvSpPr>
        <p:spPr>
          <a:xfrm flipH="1" flipV="1">
            <a:off x="8282594" y="3936651"/>
            <a:ext cx="360040" cy="111334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02750" y="4047985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오른쪽</a:t>
            </a:r>
            <a:endParaRPr lang="en-US" altLang="ko-KR" sz="1000" dirty="0">
              <a:solidFill>
                <a:srgbClr val="C00000"/>
              </a:solidFill>
            </a:endParaRPr>
          </a:p>
          <a:p>
            <a:r>
              <a:rPr lang="ko-KR" altLang="en-US" sz="1000" dirty="0">
                <a:solidFill>
                  <a:srgbClr val="C00000"/>
                </a:solidFill>
              </a:rPr>
              <a:t>정렬</a:t>
            </a:r>
          </a:p>
        </p:txBody>
      </p:sp>
      <p:sp>
        <p:nvSpPr>
          <p:cNvPr id="18" name="자유형 17"/>
          <p:cNvSpPr/>
          <p:nvPr/>
        </p:nvSpPr>
        <p:spPr>
          <a:xfrm flipH="1" flipV="1">
            <a:off x="7146804" y="6248757"/>
            <a:ext cx="45719" cy="318398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90348" y="6567155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밑줄을 없앤 링크</a:t>
            </a:r>
          </a:p>
        </p:txBody>
      </p:sp>
    </p:spTree>
    <p:extLst>
      <p:ext uri="{BB962C8B-B14F-4D97-AF65-F5344CB8AC3E}">
        <p14:creationId xmlns:p14="http://schemas.microsoft.com/office/powerpoint/2010/main" val="4259342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</a:t>
            </a:r>
            <a:r>
              <a:rPr lang="ko-KR" altLang="en-US"/>
              <a:t>의 표준 단위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HTML5</a:t>
            </a:r>
            <a:r>
              <a:rPr lang="ko-KR" altLang="en-US" dirty="0"/>
              <a:t>에서는 단위를 사용하지 않으면 </a:t>
            </a:r>
            <a:r>
              <a:rPr lang="en-US" altLang="ko-KR" dirty="0"/>
              <a:t>CSS </a:t>
            </a:r>
            <a:r>
              <a:rPr lang="ko-KR" altLang="en-US" dirty="0"/>
              <a:t>스타일 오류</a:t>
            </a:r>
            <a:endParaRPr lang="en-US" altLang="ko-KR" dirty="0"/>
          </a:p>
          <a:p>
            <a:pPr lvl="2"/>
            <a:r>
              <a:rPr lang="en-US" altLang="ko-KR" dirty="0"/>
              <a:t>font-size : 3; /* </a:t>
            </a:r>
            <a:r>
              <a:rPr lang="ko-KR" altLang="en-US" dirty="0"/>
              <a:t>오류 *</a:t>
            </a:r>
            <a:r>
              <a:rPr lang="en-US" altLang="ko-KR" dirty="0"/>
              <a:t>/</a:t>
            </a:r>
          </a:p>
          <a:p>
            <a:pPr lvl="2"/>
            <a:r>
              <a:rPr lang="en-US" altLang="ko-KR" dirty="0"/>
              <a:t>font-size : 3px; /* </a:t>
            </a:r>
            <a:r>
              <a:rPr lang="ko-KR" altLang="en-US" dirty="0"/>
              <a:t>정상 *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48" y="1484784"/>
            <a:ext cx="779200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폰트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폰트와 모양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폰트 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361942" y="3717032"/>
            <a:ext cx="5779265" cy="2031975"/>
            <a:chOff x="1332530" y="4221088"/>
            <a:chExt cx="5779265" cy="2031975"/>
          </a:xfrm>
        </p:grpSpPr>
        <p:sp>
          <p:nvSpPr>
            <p:cNvPr id="5" name="TextBox 4"/>
            <p:cNvSpPr txBox="1"/>
            <p:nvPr/>
          </p:nvSpPr>
          <p:spPr>
            <a:xfrm>
              <a:off x="1548554" y="4659555"/>
              <a:ext cx="14382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Hello</a:t>
              </a:r>
              <a:endParaRPr lang="ko-KR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64195" y="4659555"/>
              <a:ext cx="14702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Arial" panose="020B0604020202020204" pitchFamily="34" charset="0"/>
                  <a:cs typeface="Arial" panose="020B0604020202020204" pitchFamily="34" charset="0"/>
                </a:rPr>
                <a:t>Hello</a:t>
              </a:r>
              <a:endParaRPr lang="ko-KR" altLang="en-US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64978" y="4659555"/>
              <a:ext cx="17395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Consolas" panose="020B0609020204030204" pitchFamily="49" charset="0"/>
                  <a:cs typeface="Consolas" panose="020B0609020204030204" pitchFamily="49" charset="0"/>
                </a:rPr>
                <a:t>Hello</a:t>
              </a:r>
              <a:endParaRPr lang="ko-KR" altLang="en-US" sz="4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8719" y="5791398"/>
              <a:ext cx="1292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Serif 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형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(serif</a:t>
              </a:r>
              <a:r>
                <a:rPr lang="ko-KR" altLang="en-US" sz="1200" dirty="0">
                  <a:solidFill>
                    <a:srgbClr val="0070C0"/>
                  </a:solidFill>
                </a:rPr>
                <a:t> 있는 서체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28924" y="5791398"/>
              <a:ext cx="1331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Sans-Serif 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형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(serif </a:t>
              </a:r>
              <a:r>
                <a:rPr lang="ko-KR" altLang="en-US" sz="1200" dirty="0">
                  <a:solidFill>
                    <a:srgbClr val="0070C0"/>
                  </a:solidFill>
                </a:rPr>
                <a:t>없는 서체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18347" y="5781948"/>
              <a:ext cx="1232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Monospace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형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</a:t>
              </a:r>
              <a:r>
                <a:rPr lang="ko-KR" altLang="en-US" sz="1200" dirty="0">
                  <a:solidFill>
                    <a:srgbClr val="0070C0"/>
                  </a:solidFill>
                </a:rPr>
                <a:t>글자 폭 동일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548554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2272926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37938" y="4236839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serif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cxnSp>
          <p:nvCxnSpPr>
            <p:cNvPr id="20" name="직선 화살표 연결선 19"/>
            <p:cNvCxnSpPr>
              <a:stCxn id="17" idx="2"/>
            </p:cNvCxnSpPr>
            <p:nvPr/>
          </p:nvCxnSpPr>
          <p:spPr>
            <a:xfrm flipH="1">
              <a:off x="1692570" y="4498449"/>
              <a:ext cx="70750" cy="242446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456036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762721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066008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373065" y="4498449"/>
              <a:ext cx="0" cy="7210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670647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981992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>
              <a:off x="5436986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>
              <a:off x="5759323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>
              <a:off x="6047355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6335387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6661122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716540" y="4221088"/>
              <a:ext cx="9541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C00000"/>
                  </a:solidFill>
                </a:rPr>
                <a:t>글자 폭 동일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409181" y="5450591"/>
              <a:ext cx="17235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00B050"/>
                  </a:solidFill>
                </a:rPr>
                <a:t>Times New </a:t>
              </a:r>
              <a:r>
                <a:rPr lang="en-US" altLang="ko-KR" sz="1100">
                  <a:solidFill>
                    <a:srgbClr val="00B050"/>
                  </a:solidFill>
                </a:rPr>
                <a:t>Roman </a:t>
              </a:r>
              <a:r>
                <a:rPr lang="ko-KR" altLang="en-US" sz="1100" dirty="0">
                  <a:solidFill>
                    <a:srgbClr val="00B050"/>
                  </a:solidFill>
                </a:rPr>
                <a:t>폰트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52810" y="5450591"/>
              <a:ext cx="8034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rgbClr val="00B050"/>
                  </a:solidFill>
                </a:rPr>
                <a:t>Arial </a:t>
              </a:r>
              <a:r>
                <a:rPr lang="ko-KR" altLang="en-US" sz="1100" dirty="0">
                  <a:solidFill>
                    <a:srgbClr val="00B050"/>
                  </a:solidFill>
                </a:rPr>
                <a:t>폰트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653010" y="5450591"/>
              <a:ext cx="1088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00B050"/>
                  </a:solidFill>
                </a:rPr>
                <a:t>Consolas </a:t>
              </a:r>
              <a:r>
                <a:rPr lang="ko-KR" altLang="en-US" sz="1100" dirty="0">
                  <a:solidFill>
                    <a:srgbClr val="00B050"/>
                  </a:solidFill>
                </a:rPr>
                <a:t>폰트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332530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28324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31159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971192" y="1890948"/>
            <a:ext cx="5036119" cy="1180034"/>
            <a:chOff x="1365181" y="1713575"/>
            <a:chExt cx="5036119" cy="1180034"/>
          </a:xfrm>
        </p:grpSpPr>
        <p:sp>
          <p:nvSpPr>
            <p:cNvPr id="63" name="TextBox 62"/>
            <p:cNvSpPr txBox="1"/>
            <p:nvPr/>
          </p:nvSpPr>
          <p:spPr>
            <a:xfrm rot="763102">
              <a:off x="1365181" y="1952775"/>
              <a:ext cx="1971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Times New Roman</a:t>
              </a:r>
              <a:endParaRPr lang="ko-KR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410724" y="247179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Arial</a:t>
              </a:r>
              <a:endParaRPr lang="ko-KR" alt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153732" y="2431944"/>
              <a:ext cx="824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Forte" panose="03060902040502070203" pitchFamily="66" charset="0"/>
                  <a:cs typeface="Arial" panose="020B0604020202020204" pitchFamily="34" charset="0"/>
                </a:rPr>
                <a:t>Forte</a:t>
              </a:r>
              <a:endParaRPr lang="ko-KR" altLang="en-US" sz="2400" dirty="0">
                <a:latin typeface="Forte" panose="03060902040502070203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79468" y="2282121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C99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Georgia</a:t>
              </a:r>
              <a:endParaRPr lang="ko-KR" altLang="en-US" dirty="0">
                <a:solidFill>
                  <a:srgbClr val="CC9900"/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00193" y="2117768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99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Courier New</a:t>
              </a:r>
              <a:endParaRPr lang="ko-KR" altLang="en-US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25266" y="174024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궁서체" panose="02030609000101010101" pitchFamily="17" charset="-127"/>
                  <a:ea typeface="궁서체" panose="02030609000101010101" pitchFamily="17" charset="-127"/>
                  <a:cs typeface="Courier New" panose="02070309020205020404" pitchFamily="49" charset="0"/>
                </a:rPr>
                <a:t>궁서체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781290" y="2487100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맑은 고딕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 rot="20839116">
              <a:off x="3178260" y="2211767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C00CC"/>
                  </a:solidFill>
                  <a:latin typeface="Jokerman" panose="04090605060D06020702" pitchFamily="82" charset="0"/>
                  <a:ea typeface="+mj-ea"/>
                  <a:cs typeface="Courier New" panose="02070309020205020404" pitchFamily="49" charset="0"/>
                </a:rPr>
                <a:t>Jokerman</a:t>
              </a:r>
              <a:endParaRPr lang="ko-KR" altLang="en-US" dirty="0">
                <a:solidFill>
                  <a:srgbClr val="CC00CC"/>
                </a:solidFill>
                <a:latin typeface="Jokerman" panose="04090605060D06020702" pitchFamily="82" charset="0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07436" y="1713575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50"/>
                  </a:solidFill>
                  <a:latin typeface="Lucida Console" panose="020B0609040504020204" pitchFamily="49" charset="0"/>
                  <a:ea typeface="+mj-ea"/>
                  <a:cs typeface="Courier New" panose="02070309020205020404" pitchFamily="49" charset="0"/>
                </a:rPr>
                <a:t>Lucida Console</a:t>
              </a:r>
              <a:endParaRPr lang="ko-KR" altLang="en-US" dirty="0">
                <a:solidFill>
                  <a:srgbClr val="00B050"/>
                </a:solidFill>
                <a:latin typeface="Lucida Console" panose="020B0609040504020204" pitchFamily="49" charset="0"/>
                <a:ea typeface="+mj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683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02530"/>
            <a:ext cx="6737985" cy="15459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폰트 제어 </a:t>
            </a:r>
            <a:r>
              <a:rPr lang="en-US" altLang="ko-KR"/>
              <a:t>CSS3</a:t>
            </a:r>
            <a:r>
              <a:rPr lang="ko-KR" altLang="en-US"/>
              <a:t> 프로퍼티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608512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dirty="0"/>
              <a:t>폰트 패밀리</a:t>
            </a:r>
            <a:r>
              <a:rPr lang="en-US" altLang="ko-KR" dirty="0"/>
              <a:t>, font-family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크기</a:t>
            </a:r>
            <a:r>
              <a:rPr lang="en-US" altLang="ko-KR" dirty="0"/>
              <a:t>, font-size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스타일</a:t>
            </a:r>
            <a:r>
              <a:rPr lang="en-US" altLang="ko-KR" dirty="0"/>
              <a:t>, font-style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굵기</a:t>
            </a:r>
            <a:r>
              <a:rPr lang="en-US" altLang="ko-KR" dirty="0"/>
              <a:t>, font-weight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63519" y="3462155"/>
            <a:ext cx="61384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40px;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	/* 40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픽셀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medium;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중간 크기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크기는 브라우저마다 다름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1.6em;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현재 폰트의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1.6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배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 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96621" y="4924674"/>
            <a:ext cx="61384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font-style : italic; 	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이탤릭 스타일로 지정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396621" y="5976364"/>
            <a:ext cx="613842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300;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/* 100~900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의 범위에서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300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정도 굵기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bold;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굵게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700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232799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: -&gt; ; </a:t>
            </a:r>
            <a:r>
              <a:rPr lang="ko-KR" altLang="en-US" dirty="0">
                <a:solidFill>
                  <a:srgbClr val="FF0000"/>
                </a:solidFill>
              </a:rPr>
              <a:t>로 수정</a:t>
            </a:r>
          </a:p>
        </p:txBody>
      </p:sp>
    </p:spTree>
    <p:extLst>
      <p:ext uri="{BB962C8B-B14F-4D97-AF65-F5344CB8AC3E}">
        <p14:creationId xmlns:p14="http://schemas.microsoft.com/office/powerpoint/2010/main" val="245608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단축 프로퍼티</a:t>
            </a:r>
            <a:r>
              <a:rPr lang="en-US" altLang="ko-KR"/>
              <a:t>, font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font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/>
              <a:t>font-style, font-weight, font-size, font-family</a:t>
            </a:r>
            <a:r>
              <a:rPr lang="ko-KR" altLang="en-US" dirty="0"/>
              <a:t>를 순서대로 지정하는 단축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20</a:t>
            </a:r>
            <a:r>
              <a:rPr lang="ko-KR" altLang="en-US" dirty="0"/>
              <a:t>픽셀로 이탤릭 스타일에 </a:t>
            </a:r>
            <a:r>
              <a:rPr lang="en-US" altLang="ko-KR" dirty="0"/>
              <a:t>bold </a:t>
            </a:r>
            <a:r>
              <a:rPr lang="ko-KR" altLang="en-US" dirty="0"/>
              <a:t>굵기로 </a:t>
            </a:r>
            <a:r>
              <a:rPr lang="en-US" altLang="ko-KR" dirty="0" err="1"/>
              <a:t>consolas</a:t>
            </a:r>
            <a:r>
              <a:rPr lang="en-US" altLang="ko-KR" dirty="0"/>
              <a:t> </a:t>
            </a:r>
            <a:r>
              <a:rPr lang="ko-KR" altLang="en-US" dirty="0"/>
              <a:t>체</a:t>
            </a:r>
          </a:p>
          <a:p>
            <a:pPr lvl="2"/>
            <a:r>
              <a:rPr lang="fr-FR" altLang="ko-KR" dirty="0"/>
              <a:t>font : italic bold 20px consolas, sans-serif;</a:t>
            </a:r>
          </a:p>
          <a:p>
            <a:pPr lvl="2"/>
            <a:r>
              <a:rPr lang="en-US" altLang="ko-KR" dirty="0"/>
              <a:t>font : 20px </a:t>
            </a:r>
            <a:r>
              <a:rPr lang="en-US" altLang="ko-KR" dirty="0" err="1"/>
              <a:t>consolas</a:t>
            </a:r>
            <a:r>
              <a:rPr lang="en-US" altLang="ko-KR" dirty="0"/>
              <a:t>, sans-serif; </a:t>
            </a:r>
          </a:p>
          <a:p>
            <a:pPr lvl="3"/>
            <a:r>
              <a:rPr lang="en-US" altLang="ko-KR" dirty="0"/>
              <a:t>/* font-size, font-family</a:t>
            </a:r>
            <a:r>
              <a:rPr lang="ko-KR" altLang="en-US" dirty="0"/>
              <a:t>외 생략 가능 *</a:t>
            </a:r>
            <a:r>
              <a:rPr lang="en-US" altLang="ko-KR" dirty="0"/>
              <a:t>/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40936"/>
            <a:ext cx="7589520" cy="50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0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5599E6D-DC49-4B32-B0C5-EFDA8B9D3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38" y="2736547"/>
            <a:ext cx="2335047" cy="211188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4–2 CSS3 </a:t>
            </a:r>
            <a:r>
              <a:rPr lang="ko-KR" altLang="en-US" dirty="0"/>
              <a:t>스타일 시트로 꾸민 웹 페이지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0786" y="1700808"/>
            <a:ext cx="5180462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스타일을 가진 웹 페이지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&lt;style&gt;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>
                <a:solidFill>
                  <a:srgbClr val="00B050"/>
                </a:solidFill>
              </a:rPr>
              <a:t>/* CSS </a:t>
            </a:r>
            <a:r>
              <a:rPr lang="ko-KR" altLang="en-US" sz="1200" dirty="0">
                <a:solidFill>
                  <a:srgbClr val="00B050"/>
                </a:solidFill>
              </a:rPr>
              <a:t>스타일 시트 작성 </a:t>
            </a:r>
            <a:r>
              <a:rPr lang="en-US" altLang="ko-KR" sz="1200" dirty="0">
                <a:solidFill>
                  <a:srgbClr val="00B050"/>
                </a:solidFill>
              </a:rPr>
              <a:t>*/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body { background-color : 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mistyrose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; } </a:t>
            </a:r>
          </a:p>
          <a:p>
            <a:pPr defTabSz="180000"/>
            <a:r>
              <a:rPr lang="en-US" altLang="ko-KR" sz="1200" b="1" dirty="0"/>
              <a:t>	h3 { color : purple; }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 { border : 5px solid </a:t>
            </a:r>
            <a:r>
              <a:rPr lang="en-US" altLang="ko-KR" sz="1200" b="1" dirty="0" err="1"/>
              <a:t>yellowgreen</a:t>
            </a:r>
            <a:r>
              <a:rPr lang="en-US" altLang="ko-KR" sz="1200" b="1" dirty="0"/>
              <a:t>; }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span { color : blue; font-size : 20px; }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015802" y="2268546"/>
            <a:ext cx="2240553" cy="236125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/>
              <a:t>&lt;body&gt;</a:t>
            </a:r>
            <a:r>
              <a:rPr lang="ko-KR" altLang="en-US" sz="1000" dirty="0"/>
              <a:t>요소의 배경색 </a:t>
            </a:r>
            <a:r>
              <a:rPr lang="en-US" altLang="ko-KR" sz="1000" b="1" dirty="0" err="1"/>
              <a:t>mistyrose</a:t>
            </a:r>
            <a:r>
              <a:rPr lang="ko-KR" altLang="en-US" sz="1000" dirty="0"/>
              <a:t> </a:t>
            </a:r>
          </a:p>
        </p:txBody>
      </p:sp>
      <p:sp>
        <p:nvSpPr>
          <p:cNvPr id="8" name="자유형 7"/>
          <p:cNvSpPr/>
          <p:nvPr/>
        </p:nvSpPr>
        <p:spPr>
          <a:xfrm>
            <a:off x="3034229" y="2504671"/>
            <a:ext cx="1324992" cy="579683"/>
          </a:xfrm>
          <a:custGeom>
            <a:avLst/>
            <a:gdLst>
              <a:gd name="connsiteX0" fmla="*/ 1032933 w 1032933"/>
              <a:gd name="connsiteY0" fmla="*/ 0 h 364067"/>
              <a:gd name="connsiteX1" fmla="*/ 668867 w 1032933"/>
              <a:gd name="connsiteY1" fmla="*/ 203200 h 364067"/>
              <a:gd name="connsiteX2" fmla="*/ 237067 w 1032933"/>
              <a:gd name="connsiteY2" fmla="*/ 254000 h 364067"/>
              <a:gd name="connsiteX3" fmla="*/ 0 w 1032933"/>
              <a:gd name="connsiteY3" fmla="*/ 364067 h 36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33" h="364067">
                <a:moveTo>
                  <a:pt x="1032933" y="0"/>
                </a:moveTo>
                <a:cubicBezTo>
                  <a:pt x="917222" y="80433"/>
                  <a:pt x="801511" y="160867"/>
                  <a:pt x="668867" y="203200"/>
                </a:cubicBezTo>
                <a:cubicBezTo>
                  <a:pt x="536223" y="245533"/>
                  <a:pt x="348545" y="227189"/>
                  <a:pt x="237067" y="254000"/>
                </a:cubicBezTo>
                <a:cubicBezTo>
                  <a:pt x="125589" y="280811"/>
                  <a:pt x="62794" y="322439"/>
                  <a:pt x="0" y="3640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468395" y="2504671"/>
            <a:ext cx="615773" cy="924329"/>
          </a:xfrm>
          <a:custGeom>
            <a:avLst/>
            <a:gdLst>
              <a:gd name="connsiteX0" fmla="*/ 0 w 601133"/>
              <a:gd name="connsiteY0" fmla="*/ 0 h 770467"/>
              <a:gd name="connsiteX1" fmla="*/ 152400 w 601133"/>
              <a:gd name="connsiteY1" fmla="*/ 601134 h 770467"/>
              <a:gd name="connsiteX2" fmla="*/ 601133 w 601133"/>
              <a:gd name="connsiteY2" fmla="*/ 770467 h 77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3" h="770467">
                <a:moveTo>
                  <a:pt x="0" y="0"/>
                </a:moveTo>
                <a:cubicBezTo>
                  <a:pt x="26105" y="236361"/>
                  <a:pt x="52211" y="472723"/>
                  <a:pt x="152400" y="601134"/>
                </a:cubicBezTo>
                <a:cubicBezTo>
                  <a:pt x="252589" y="729545"/>
                  <a:pt x="426861" y="750006"/>
                  <a:pt x="601133" y="7704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9562" y="4071902"/>
            <a:ext cx="2123251" cy="236126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/>
              <a:t>&lt;span&gt;</a:t>
            </a:r>
            <a:r>
              <a:rPr lang="ko-KR" altLang="en-US" sz="1000" dirty="0"/>
              <a:t>의 글자는 </a:t>
            </a:r>
            <a:r>
              <a:rPr lang="en-US" altLang="ko-KR" sz="1000" dirty="0"/>
              <a:t>blue</a:t>
            </a:r>
            <a:r>
              <a:rPr lang="ko-KR" altLang="en-US" sz="1000" dirty="0"/>
              <a:t>에 </a:t>
            </a:r>
            <a:r>
              <a:rPr lang="en-US" altLang="ko-KR" sz="1000" dirty="0"/>
              <a:t>20</a:t>
            </a:r>
            <a:r>
              <a:rPr lang="ko-KR" altLang="en-US" sz="1000" dirty="0"/>
              <a:t>픽셀</a:t>
            </a:r>
          </a:p>
        </p:txBody>
      </p:sp>
      <p:sp>
        <p:nvSpPr>
          <p:cNvPr id="11" name="자유형 10"/>
          <p:cNvSpPr/>
          <p:nvPr/>
        </p:nvSpPr>
        <p:spPr>
          <a:xfrm>
            <a:off x="2060562" y="3708997"/>
            <a:ext cx="979000" cy="439314"/>
          </a:xfrm>
          <a:custGeom>
            <a:avLst/>
            <a:gdLst>
              <a:gd name="connsiteX0" fmla="*/ 795867 w 796180"/>
              <a:gd name="connsiteY0" fmla="*/ 270933 h 270933"/>
              <a:gd name="connsiteX1" fmla="*/ 685800 w 796180"/>
              <a:gd name="connsiteY1" fmla="*/ 152400 h 270933"/>
              <a:gd name="connsiteX2" fmla="*/ 118534 w 796180"/>
              <a:gd name="connsiteY2" fmla="*/ 76200 h 270933"/>
              <a:gd name="connsiteX3" fmla="*/ 0 w 796180"/>
              <a:gd name="connsiteY3" fmla="*/ 0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180" h="270933">
                <a:moveTo>
                  <a:pt x="795867" y="270933"/>
                </a:moveTo>
                <a:cubicBezTo>
                  <a:pt x="797278" y="227894"/>
                  <a:pt x="798689" y="184856"/>
                  <a:pt x="685800" y="152400"/>
                </a:cubicBezTo>
                <a:cubicBezTo>
                  <a:pt x="572911" y="119944"/>
                  <a:pt x="232834" y="101600"/>
                  <a:pt x="118534" y="76200"/>
                </a:cubicBezTo>
                <a:cubicBezTo>
                  <a:pt x="4234" y="50800"/>
                  <a:pt x="2117" y="25400"/>
                  <a:pt x="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136079" y="4025088"/>
            <a:ext cx="1236121" cy="188168"/>
          </a:xfrm>
          <a:custGeom>
            <a:avLst/>
            <a:gdLst>
              <a:gd name="connsiteX0" fmla="*/ 0 w 1314450"/>
              <a:gd name="connsiteY0" fmla="*/ 133473 h 133473"/>
              <a:gd name="connsiteX1" fmla="*/ 676275 w 1314450"/>
              <a:gd name="connsiteY1" fmla="*/ 123 h 133473"/>
              <a:gd name="connsiteX2" fmla="*/ 1314450 w 1314450"/>
              <a:gd name="connsiteY2" fmla="*/ 114423 h 13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133473">
                <a:moveTo>
                  <a:pt x="0" y="133473"/>
                </a:moveTo>
                <a:cubicBezTo>
                  <a:pt x="228600" y="68385"/>
                  <a:pt x="457200" y="3298"/>
                  <a:pt x="676275" y="123"/>
                </a:cubicBezTo>
                <a:cubicBezTo>
                  <a:pt x="895350" y="-3052"/>
                  <a:pt x="1104900" y="55685"/>
                  <a:pt x="1314450" y="11442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792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7B364F0-5D7B-44F5-A092-56F2B6FC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44" y="1983453"/>
            <a:ext cx="3151730" cy="378413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597467" y="1412776"/>
            <a:ext cx="3967204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폰트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body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font-family : "Times New Roman", Serif;</a:t>
            </a:r>
          </a:p>
          <a:p>
            <a:pPr defTabSz="180000"/>
            <a:r>
              <a:rPr lang="en-US" altLang="ko-KR" sz="1200" b="1" dirty="0"/>
              <a:t>	font-size : large;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h3 {</a:t>
            </a:r>
          </a:p>
          <a:p>
            <a:pPr defTabSz="180000"/>
            <a:r>
              <a:rPr lang="fr-FR" altLang="ko-KR" sz="1200" dirty="0"/>
              <a:t>	</a:t>
            </a:r>
            <a:r>
              <a:rPr lang="fr-FR" altLang="ko-KR" sz="1200" b="1" dirty="0"/>
              <a:t>font : italic bold 40px consolas, sans-serif;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b="1" dirty="0"/>
              <a:t>&lt;h3&gt;</a:t>
            </a:r>
            <a:r>
              <a:rPr lang="en-US" altLang="ko-KR" sz="1200" dirty="0"/>
              <a:t>Consolas font</a:t>
            </a:r>
            <a:r>
              <a:rPr lang="en-US" altLang="ko-KR" sz="1200" b="1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style="</a:t>
            </a:r>
            <a:r>
              <a:rPr lang="en-US" altLang="ko-KR" sz="1200" b="1" dirty="0"/>
              <a:t>font-weight:900</a:t>
            </a:r>
            <a:r>
              <a:rPr lang="en-US" altLang="ko-KR" sz="1200" dirty="0"/>
              <a:t>"&gt;font-weight 900&lt;/p&gt;</a:t>
            </a:r>
          </a:p>
          <a:p>
            <a:pPr defTabSz="180000"/>
            <a:r>
              <a:rPr lang="en-US" altLang="ko-KR" sz="1200" dirty="0"/>
              <a:t>&lt;p style="</a:t>
            </a:r>
            <a:r>
              <a:rPr lang="en-US" altLang="ko-KR" sz="1200" b="1" dirty="0"/>
              <a:t>font-weight:100</a:t>
            </a:r>
            <a:r>
              <a:rPr lang="en-US" altLang="ko-KR" sz="1200" dirty="0"/>
              <a:t>"&gt;font-weight 100&lt;/p&gt;</a:t>
            </a:r>
          </a:p>
          <a:p>
            <a:pPr defTabSz="180000"/>
            <a:r>
              <a:rPr lang="pl-PL" altLang="ko-KR" sz="1200" dirty="0"/>
              <a:t>&lt;p style="</a:t>
            </a:r>
            <a:r>
              <a:rPr lang="pl-PL" altLang="ko-KR" sz="1200" b="1" dirty="0"/>
              <a:t>font-style:italic</a:t>
            </a:r>
            <a:r>
              <a:rPr lang="pl-PL" altLang="ko-KR" sz="1200" dirty="0"/>
              <a:t>"&gt;Italic Style&lt;/p&gt;</a:t>
            </a:r>
          </a:p>
          <a:p>
            <a:pPr defTabSz="180000"/>
            <a:r>
              <a:rPr lang="fr-FR" altLang="ko-KR" sz="1200" dirty="0"/>
              <a:t>&lt;p style="</a:t>
            </a:r>
            <a:r>
              <a:rPr lang="fr-FR" altLang="ko-KR" sz="1200" b="1" dirty="0"/>
              <a:t>font-style:oblique</a:t>
            </a:r>
            <a:r>
              <a:rPr lang="fr-FR" altLang="ko-KR" sz="1200" dirty="0"/>
              <a:t>"&gt;Oblique Style&lt;/p&gt;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현재 크기의 </a:t>
            </a:r>
          </a:p>
          <a:p>
            <a:pPr defTabSz="180000"/>
            <a:r>
              <a:rPr lang="en-US" altLang="ko-KR" sz="1200" dirty="0"/>
              <a:t>	&lt;span style="</a:t>
            </a:r>
            <a:r>
              <a:rPr lang="en-US" altLang="ko-KR" sz="1200" b="1" dirty="0"/>
              <a:t>font-size:1.5em</a:t>
            </a:r>
            <a:r>
              <a:rPr lang="en-US" altLang="ko-KR" sz="1200" dirty="0"/>
              <a:t>"&gt;1.5</a:t>
            </a:r>
            <a:r>
              <a:rPr lang="ko-KR" altLang="en-US" sz="1200" dirty="0"/>
              <a:t>배</a:t>
            </a:r>
            <a:r>
              <a:rPr lang="en-US" altLang="ko-KR" sz="1200" dirty="0"/>
              <a:t>&lt;/span&gt;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크기로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4–12 CSS3 </a:t>
            </a:r>
            <a:r>
              <a:rPr lang="ko-KR" altLang="en-US" dirty="0"/>
              <a:t>폰트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5504110" y="5433075"/>
            <a:ext cx="129313" cy="495300"/>
          </a:xfrm>
          <a:custGeom>
            <a:avLst/>
            <a:gdLst>
              <a:gd name="connsiteX0" fmla="*/ 0 w 439446"/>
              <a:gd name="connsiteY0" fmla="*/ 495300 h 495300"/>
              <a:gd name="connsiteX1" fmla="*/ 371475 w 439446"/>
              <a:gd name="connsiteY1" fmla="*/ 381000 h 495300"/>
              <a:gd name="connsiteX2" fmla="*/ 438150 w 439446"/>
              <a:gd name="connsiteY2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446" h="495300">
                <a:moveTo>
                  <a:pt x="0" y="495300"/>
                </a:moveTo>
                <a:cubicBezTo>
                  <a:pt x="149225" y="479425"/>
                  <a:pt x="298450" y="463550"/>
                  <a:pt x="371475" y="381000"/>
                </a:cubicBezTo>
                <a:cubicBezTo>
                  <a:pt x="444500" y="298450"/>
                  <a:pt x="441325" y="149225"/>
                  <a:pt x="43815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460803" y="5452125"/>
            <a:ext cx="200025" cy="461257"/>
          </a:xfrm>
          <a:custGeom>
            <a:avLst/>
            <a:gdLst>
              <a:gd name="connsiteX0" fmla="*/ 0 w 400050"/>
              <a:gd name="connsiteY0" fmla="*/ 0 h 515342"/>
              <a:gd name="connsiteX1" fmla="*/ 19050 w 400050"/>
              <a:gd name="connsiteY1" fmla="*/ 200025 h 515342"/>
              <a:gd name="connsiteX2" fmla="*/ 114300 w 400050"/>
              <a:gd name="connsiteY2" fmla="*/ 466725 h 515342"/>
              <a:gd name="connsiteX3" fmla="*/ 400050 w 400050"/>
              <a:gd name="connsiteY3" fmla="*/ 514350 h 515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515342">
                <a:moveTo>
                  <a:pt x="0" y="0"/>
                </a:moveTo>
                <a:cubicBezTo>
                  <a:pt x="0" y="61119"/>
                  <a:pt x="0" y="122238"/>
                  <a:pt x="19050" y="200025"/>
                </a:cubicBezTo>
                <a:cubicBezTo>
                  <a:pt x="38100" y="277812"/>
                  <a:pt x="50800" y="414338"/>
                  <a:pt x="114300" y="466725"/>
                </a:cubicBezTo>
                <a:cubicBezTo>
                  <a:pt x="177800" y="519112"/>
                  <a:pt x="288925" y="516731"/>
                  <a:pt x="400050" y="51435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129118" y="5913383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font-size : large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88224" y="5805264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font-size : 1.5em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3995936" y="3068960"/>
            <a:ext cx="1368152" cy="504056"/>
          </a:xfrm>
          <a:custGeom>
            <a:avLst/>
            <a:gdLst>
              <a:gd name="connsiteX0" fmla="*/ 0 w 504825"/>
              <a:gd name="connsiteY0" fmla="*/ 314325 h 314325"/>
              <a:gd name="connsiteX1" fmla="*/ 228600 w 504825"/>
              <a:gd name="connsiteY1" fmla="*/ 247650 h 314325"/>
              <a:gd name="connsiteX2" fmla="*/ 285750 w 504825"/>
              <a:gd name="connsiteY2" fmla="*/ 47625 h 314325"/>
              <a:gd name="connsiteX3" fmla="*/ 504825 w 504825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825" h="314325">
                <a:moveTo>
                  <a:pt x="0" y="314325"/>
                </a:moveTo>
                <a:cubicBezTo>
                  <a:pt x="90487" y="303212"/>
                  <a:pt x="180975" y="292100"/>
                  <a:pt x="228600" y="247650"/>
                </a:cubicBezTo>
                <a:cubicBezTo>
                  <a:pt x="276225" y="203200"/>
                  <a:pt x="239713" y="88900"/>
                  <a:pt x="285750" y="47625"/>
                </a:cubicBezTo>
                <a:cubicBezTo>
                  <a:pt x="331787" y="6350"/>
                  <a:pt x="418306" y="3175"/>
                  <a:pt x="504825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19953566">
            <a:off x="6850744" y="3682391"/>
            <a:ext cx="258269" cy="1743629"/>
          </a:xfrm>
          <a:prstGeom prst="rightBrace">
            <a:avLst>
              <a:gd name="adj1" fmla="val 3783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rot="3858663">
            <a:off x="6567511" y="4249760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Times New Roman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81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EBE279E2-031C-4180-A65B-83518064C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58" y="3487073"/>
            <a:ext cx="2475611" cy="236143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9886B7-CA54-4229-A731-61157ECE8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67" y="3487074"/>
            <a:ext cx="2475611" cy="236143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박스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4323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태그는 사각형 박스로 다루어진다</a:t>
            </a:r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HTML </a:t>
            </a:r>
            <a:r>
              <a:rPr lang="ko-KR" altLang="en-US" dirty="0"/>
              <a:t>태그 요소를 하나의 박스로 다룸</a:t>
            </a:r>
            <a:endParaRPr lang="en-US" altLang="ko-KR" dirty="0"/>
          </a:p>
          <a:p>
            <a:pPr lvl="1"/>
            <a:r>
              <a:rPr lang="ko-KR" altLang="en-US" dirty="0"/>
              <a:t>박스 크기</a:t>
            </a:r>
            <a:r>
              <a:rPr lang="en-US" altLang="ko-KR" dirty="0"/>
              <a:t>, </a:t>
            </a:r>
            <a:r>
              <a:rPr lang="ko-KR" altLang="en-US" dirty="0"/>
              <a:t>배경 색</a:t>
            </a:r>
            <a:r>
              <a:rPr lang="en-US" altLang="ko-KR" dirty="0"/>
              <a:t>, </a:t>
            </a:r>
            <a:r>
              <a:rPr lang="ko-KR" altLang="en-US" dirty="0"/>
              <a:t>여백</a:t>
            </a:r>
            <a:r>
              <a:rPr lang="en-US" altLang="ko-KR" dirty="0"/>
              <a:t>, </a:t>
            </a:r>
            <a:r>
              <a:rPr lang="ko-KR" altLang="en-US" dirty="0"/>
              <a:t>옆 박스와의 거리 등 제어 가능</a:t>
            </a:r>
          </a:p>
          <a:p>
            <a:r>
              <a:rPr lang="en-US" altLang="ko-KR" dirty="0"/>
              <a:t>&lt;div&gt;</a:t>
            </a:r>
            <a:r>
              <a:rPr lang="ko-KR" altLang="en-US" dirty="0"/>
              <a:t>의 박스 모델 사례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19517" y="598328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200" dirty="0"/>
              <a:t>&lt;div&gt; </a:t>
            </a:r>
            <a:r>
              <a:rPr lang="ko-KR" altLang="en-US" sz="1200" dirty="0"/>
              <a:t>영역의 박스 구성이 보이지 </a:t>
            </a:r>
            <a:r>
              <a:rPr lang="ko-KR" altLang="en-US" sz="1200" dirty="0" err="1"/>
              <a:t>않</a:t>
            </a:r>
            <a:r>
              <a:rPr lang="ko-KR" altLang="en-US" sz="1200" dirty="0"/>
              <a:t> 지만</a:t>
            </a:r>
            <a:r>
              <a:rPr lang="en-US" altLang="ko-KR" sz="1200" dirty="0"/>
              <a:t>, </a:t>
            </a:r>
            <a:r>
              <a:rPr lang="ko-KR" altLang="en-US" sz="1200" dirty="0"/>
              <a:t>사실 박스로 구성되어 있음</a:t>
            </a:r>
          </a:p>
        </p:txBody>
      </p:sp>
      <p:sp>
        <p:nvSpPr>
          <p:cNvPr id="7" name="왼쪽/오른쪽 화살표 6"/>
          <p:cNvSpPr/>
          <p:nvPr/>
        </p:nvSpPr>
        <p:spPr>
          <a:xfrm>
            <a:off x="4014720" y="4700440"/>
            <a:ext cx="576064" cy="28803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27047" y="6002210"/>
            <a:ext cx="2841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(b) &lt;div&gt;</a:t>
            </a:r>
            <a:r>
              <a:rPr lang="ko-KR" altLang="en-US" sz="1200" dirty="0"/>
              <a:t>의 박스 모델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콘텐츠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패딩</a:t>
            </a:r>
            <a:r>
              <a:rPr lang="en-US" altLang="ko-KR" sz="1200" dirty="0"/>
              <a:t>, </a:t>
            </a:r>
            <a:r>
              <a:rPr lang="ko-KR" altLang="en-US" sz="1200" dirty="0"/>
              <a:t>테두리</a:t>
            </a:r>
            <a:r>
              <a:rPr lang="en-US" altLang="ko-KR" sz="1200" dirty="0"/>
              <a:t>, </a:t>
            </a:r>
            <a:r>
              <a:rPr lang="ko-KR" altLang="en-US" sz="1200" dirty="0"/>
              <a:t>여백이 보이도록  색을 입혔음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26888" y="4052368"/>
            <a:ext cx="1152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margin(</a:t>
            </a:r>
            <a:r>
              <a:rPr lang="ko-KR" altLang="en-US" sz="1200" dirty="0"/>
              <a:t>여백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4827046" y="5340593"/>
            <a:ext cx="713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테두리</a:t>
            </a:r>
            <a:endParaRPr lang="en-US" altLang="ko-KR" sz="1200" dirty="0"/>
          </a:p>
          <a:p>
            <a:r>
              <a:rPr lang="en-US" altLang="ko-KR" sz="1200" dirty="0"/>
              <a:t>(border)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548367" y="5324894"/>
            <a:ext cx="914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패딩</a:t>
            </a:r>
            <a:endParaRPr lang="en-US" altLang="ko-KR" sz="1200" dirty="0"/>
          </a:p>
          <a:p>
            <a:r>
              <a:rPr lang="en-US" altLang="ko-KR" sz="1200" dirty="0"/>
              <a:t>(padding)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777581" y="4423441"/>
            <a:ext cx="720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콘텐츠</a:t>
            </a:r>
            <a:endParaRPr lang="ko-KR" altLang="en-US" sz="12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238856" y="4988472"/>
            <a:ext cx="288032" cy="43204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6318976" y="4576825"/>
            <a:ext cx="576064" cy="252729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6548367" y="5085184"/>
            <a:ext cx="229215" cy="26332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155363" y="2773136"/>
            <a:ext cx="2392001" cy="33855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&lt;div&gt;DIVDIVDIV&lt;/div&gt;</a:t>
            </a:r>
          </a:p>
        </p:txBody>
      </p:sp>
    </p:spTree>
    <p:extLst>
      <p:ext uri="{BB962C8B-B14F-4D97-AF65-F5344CB8AC3E}">
        <p14:creationId xmlns:p14="http://schemas.microsoft.com/office/powerpoint/2010/main" val="689139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모델의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005067" y="1628800"/>
            <a:ext cx="2574559" cy="3459323"/>
            <a:chOff x="5796135" y="1841885"/>
            <a:chExt cx="2574559" cy="3459323"/>
          </a:xfrm>
        </p:grpSpPr>
        <p:sp>
          <p:nvSpPr>
            <p:cNvPr id="5" name="직사각형 4"/>
            <p:cNvSpPr/>
            <p:nvPr/>
          </p:nvSpPr>
          <p:spPr>
            <a:xfrm>
              <a:off x="5796135" y="1841885"/>
              <a:ext cx="2574559" cy="34593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>
                  <a:lumMod val="65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8184" y="2276871"/>
              <a:ext cx="1800200" cy="262086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588223" y="2636912"/>
              <a:ext cx="1123313" cy="19442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948264" y="3068960"/>
              <a:ext cx="432048" cy="11521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콘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텐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츠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24263" y="1870202"/>
              <a:ext cx="1518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margin(</a:t>
              </a:r>
              <a:r>
                <a:rPr lang="ko-KR" altLang="en-US" dirty="0"/>
                <a:t>여백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72188" y="4566940"/>
              <a:ext cx="1376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border(</a:t>
              </a:r>
              <a:r>
                <a:rPr lang="ko-KR" altLang="en-US" sz="1400" dirty="0">
                  <a:solidFill>
                    <a:schemeClr val="bg1"/>
                  </a:solidFill>
                </a:rPr>
                <a:t>테두리</a:t>
              </a:r>
              <a:r>
                <a:rPr lang="en-US" altLang="ko-KR" sz="1400" dirty="0">
                  <a:solidFill>
                    <a:schemeClr val="bg1"/>
                  </a:solidFill>
                </a:rPr>
                <a:t>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68117" y="2656974"/>
              <a:ext cx="1163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padding(</a:t>
              </a:r>
              <a:r>
                <a:rPr lang="ko-KR" altLang="en-US" sz="1200" dirty="0" err="1"/>
                <a:t>패딩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84276" y="1749330"/>
            <a:ext cx="50653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80000" fontAlgn="base"/>
            <a:r>
              <a:rPr lang="ko-KR" altLang="en-US" sz="1600" b="1" dirty="0" err="1"/>
              <a:t>콘텐츠</a:t>
            </a:r>
            <a:endParaRPr lang="en-US" altLang="ko-KR" sz="1600" b="1" dirty="0"/>
          </a:p>
          <a:p>
            <a:pPr lvl="0" defTabSz="180000" fontAlgn="base"/>
            <a:r>
              <a:rPr lang="en-US" altLang="ko-KR" sz="1600" dirty="0"/>
              <a:t>	HTML </a:t>
            </a:r>
            <a:r>
              <a:rPr lang="ko-KR" altLang="en-US" sz="1600" dirty="0"/>
              <a:t>태그의 텍스트나 이미지가 출력되는 부분</a:t>
            </a:r>
            <a:endParaRPr lang="en-US" altLang="ko-KR" sz="1600" dirty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err="1"/>
              <a:t>패딩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err="1"/>
              <a:t>콘텐츠를</a:t>
            </a:r>
            <a:r>
              <a:rPr lang="ko-KR" altLang="en-US" sz="1600" dirty="0"/>
              <a:t> 직접 둘러싸고 있는 내부 여백</a:t>
            </a:r>
            <a:endParaRPr lang="en-US" altLang="ko-KR" sz="1600" dirty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/>
              <a:t>테두리</a:t>
            </a:r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err="1"/>
              <a:t>패딩</a:t>
            </a:r>
            <a:r>
              <a:rPr lang="ko-KR" altLang="en-US" sz="1600" dirty="0"/>
              <a:t> 외부의 테두리로서</a:t>
            </a:r>
            <a:r>
              <a:rPr lang="en-US" altLang="ko-KR" sz="1600" dirty="0"/>
              <a:t>, </a:t>
            </a:r>
            <a:r>
              <a:rPr lang="ko-KR" altLang="en-US" sz="1600" dirty="0"/>
              <a:t>직선이나 점선 혹은 </a:t>
            </a:r>
            <a:endParaRPr lang="en-US" altLang="ko-KR" sz="1600" dirty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/>
              <a:t>이미지로 테두리를 그릴 수 있음</a:t>
            </a:r>
            <a:endParaRPr lang="en-US" altLang="ko-KR" sz="1600" dirty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/>
              <a:t>여백</a:t>
            </a:r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/>
              <a:t>박스의 맨 바깥 영역이며 테두리 바깥의 공간으로</a:t>
            </a:r>
            <a:endParaRPr lang="en-US" altLang="ko-KR" sz="1600" dirty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/>
              <a:t>인접한 아래위 이웃 태그의 박스와의 거리</a:t>
            </a:r>
          </a:p>
        </p:txBody>
      </p:sp>
    </p:spTree>
    <p:extLst>
      <p:ext uri="{BB962C8B-B14F-4D97-AF65-F5344CB8AC3E}">
        <p14:creationId xmlns:p14="http://schemas.microsoft.com/office/powerpoint/2010/main" val="951528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모델을 구성하는 </a:t>
            </a:r>
            <a:r>
              <a:rPr lang="en-US" altLang="ko-KR" dirty="0"/>
              <a:t>CSS3 </a:t>
            </a:r>
            <a:r>
              <a:rPr lang="ko-KR" altLang="en-US" dirty="0" err="1"/>
              <a:t>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6984776" cy="463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11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크기 </a:t>
            </a:r>
            <a:r>
              <a:rPr lang="en-US" altLang="ko-KR" dirty="0"/>
              <a:t>- &lt;div&gt; </a:t>
            </a:r>
            <a:r>
              <a:rPr lang="ko-KR" altLang="en-US" dirty="0"/>
              <a:t>태그의 박스 모델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049815"/>
            <a:ext cx="32956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1331277" y="2034426"/>
            <a:ext cx="2400249" cy="1631394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err="1"/>
              <a:t>div.box</a:t>
            </a:r>
            <a:r>
              <a:rPr lang="en-US" altLang="ko-KR" sz="1400" b="1" dirty="0"/>
              <a:t> {</a:t>
            </a:r>
          </a:p>
          <a:p>
            <a:pPr defTabSz="180000"/>
            <a:r>
              <a:rPr lang="en-US" altLang="ko-KR" sz="1400" dirty="0"/>
              <a:t>	width : 150px;</a:t>
            </a:r>
          </a:p>
          <a:p>
            <a:pPr defTabSz="180000"/>
            <a:r>
              <a:rPr lang="en-US" altLang="ko-KR" sz="1400" dirty="0"/>
              <a:t>	height : 50px;</a:t>
            </a:r>
          </a:p>
          <a:p>
            <a:pPr defTabSz="180000"/>
            <a:r>
              <a:rPr lang="en-US" altLang="ko-KR" sz="1400" dirty="0"/>
              <a:t>	margin : 40px;</a:t>
            </a:r>
          </a:p>
          <a:p>
            <a:pPr defTabSz="180000"/>
            <a:r>
              <a:rPr lang="en-US" altLang="ko-KR" sz="1400" dirty="0"/>
              <a:t>	border-width : 30px; </a:t>
            </a:r>
          </a:p>
          <a:p>
            <a:pPr defTabSz="180000"/>
            <a:r>
              <a:rPr lang="en-US" altLang="ko-KR" sz="1400" dirty="0"/>
              <a:t>	padding : 20px;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375883" y="3994732"/>
            <a:ext cx="2355643" cy="760095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/>
              <a:t>&lt;div class="box"&gt;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DIVDIVDIV</a:t>
            </a:r>
          </a:p>
          <a:p>
            <a:pPr defTabSz="180000"/>
            <a:r>
              <a:rPr lang="en-US" altLang="ko-KR" sz="1400" b="1" dirty="0"/>
              <a:t>&lt;/div&gt;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756354" y="1772816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CSS </a:t>
            </a:r>
            <a:r>
              <a:rPr lang="ko-KR" altLang="en-US" sz="120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24201" y="373312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HTML </a:t>
            </a:r>
            <a:r>
              <a:rPr lang="ko-KR" altLang="en-US" sz="1200" dirty="0">
                <a:solidFill>
                  <a:srgbClr val="C00000"/>
                </a:solidFill>
              </a:rPr>
              <a:t>코드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5427737" y="2093313"/>
            <a:ext cx="0" cy="424353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4463762" y="2182378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40px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5975930" y="2505159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4673247" y="2513102"/>
            <a:ext cx="13740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border-width : 30px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6335969" y="2762478"/>
            <a:ext cx="1" cy="22740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245606" y="2753068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padding : 20px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7300559" y="2987712"/>
            <a:ext cx="0" cy="466788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 flipV="1">
            <a:off x="5217031" y="4437940"/>
            <a:ext cx="1407691" cy="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476130" y="4360998"/>
            <a:ext cx="962938" cy="153888"/>
          </a:xfrm>
          <a:prstGeom prst="rect">
            <a:avLst/>
          </a:prstGeom>
          <a:solidFill>
            <a:schemeClr val="bg1"/>
          </a:solidFill>
        </p:spPr>
        <p:txBody>
          <a:bodyPr wrap="none" lIns="72000" tIns="0" rIns="72000" bIns="0">
            <a:spAutoFit/>
          </a:bodyPr>
          <a:lstStyle/>
          <a:p>
            <a:pPr defTabSz="180000"/>
            <a:r>
              <a:rPr lang="en-US" altLang="ko-KR" sz="1000" dirty="0"/>
              <a:t>width : 150px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200066" y="3133433"/>
            <a:ext cx="795089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defTabSz="180000"/>
            <a:r>
              <a:rPr lang="en-US" altLang="ko-KR" sz="1000" dirty="0"/>
              <a:t>height : 50px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5217031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634246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684793" y="2999289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679550" y="3459912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242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C25B54A-C33B-4F32-AE93-F7611A3CF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84" y="2126017"/>
            <a:ext cx="3169506" cy="312328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4-13 &lt;div&gt;</a:t>
            </a:r>
            <a:r>
              <a:rPr lang="ko-KR" altLang="en-US" dirty="0"/>
              <a:t>의 박스 모델 보이기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3114" y="1477808"/>
            <a:ext cx="396888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박스 모델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body { background : </a:t>
            </a:r>
            <a:r>
              <a:rPr lang="en-US" altLang="ko-KR" sz="1200" dirty="0" err="1"/>
              <a:t>ghostwhite</a:t>
            </a:r>
            <a:r>
              <a:rPr lang="en-US" altLang="ko-KR" sz="1200" dirty="0"/>
              <a:t>; }</a:t>
            </a:r>
          </a:p>
          <a:p>
            <a:pPr defTabSz="180000"/>
            <a:r>
              <a:rPr lang="en-US" altLang="ko-KR" sz="1200" dirty="0"/>
              <a:t>span { background : </a:t>
            </a:r>
            <a:r>
              <a:rPr lang="en-US" altLang="ko-KR" sz="1200" dirty="0" err="1"/>
              <a:t>deepskyblue</a:t>
            </a:r>
            <a:r>
              <a:rPr lang="en-US" altLang="ko-KR" sz="1200" dirty="0"/>
              <a:t>; }</a:t>
            </a:r>
          </a:p>
          <a:p>
            <a:pPr defTabSz="180000"/>
            <a:r>
              <a:rPr lang="en-US" altLang="ko-KR" sz="1200" b="1" dirty="0" err="1"/>
              <a:t>div.box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background : yellow;</a:t>
            </a:r>
          </a:p>
          <a:p>
            <a:pPr defTabSz="180000"/>
            <a:r>
              <a:rPr lang="en-US" altLang="ko-KR" sz="1200" dirty="0"/>
              <a:t>	border-style : solid;</a:t>
            </a:r>
          </a:p>
          <a:p>
            <a:pPr defTabSz="180000"/>
            <a:r>
              <a:rPr lang="en-US" altLang="ko-KR" sz="1200" dirty="0"/>
              <a:t> 	border-color : </a:t>
            </a:r>
            <a:r>
              <a:rPr lang="en-US" altLang="ko-KR" sz="1200" dirty="0" err="1"/>
              <a:t>peru</a:t>
            </a:r>
            <a:r>
              <a:rPr lang="en-US" altLang="ko-KR" sz="1200" dirty="0"/>
              <a:t>; 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margin : 40px;</a:t>
            </a:r>
          </a:p>
          <a:p>
            <a:pPr defTabSz="180000"/>
            <a:r>
              <a:rPr lang="en-US" altLang="ko-KR" sz="1200" dirty="0"/>
              <a:t>	border-width : 30px; </a:t>
            </a:r>
          </a:p>
          <a:p>
            <a:pPr defTabSz="180000"/>
            <a:r>
              <a:rPr lang="en-US" altLang="ko-KR" sz="1200" dirty="0"/>
              <a:t>	padding : 20px;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&lt;div class="box"&gt;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&lt;span&gt;DIVDIVDIV&lt;/span&gt;</a:t>
            </a:r>
          </a:p>
          <a:p>
            <a:pPr defTabSz="180000"/>
            <a:r>
              <a:rPr lang="en-US" altLang="ko-KR" sz="1200" b="1" dirty="0"/>
              <a:t>	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587557" y="5589240"/>
            <a:ext cx="2232248" cy="442674"/>
          </a:xfrm>
          <a:prstGeom prst="wedgeRoundRectCallout">
            <a:avLst>
              <a:gd name="adj1" fmla="val -67666"/>
              <a:gd name="adj2" fmla="val -653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err="1"/>
              <a:t>콘텐츠</a:t>
            </a:r>
            <a:r>
              <a:rPr lang="ko-KR" altLang="en-US" sz="1000" dirty="0"/>
              <a:t> 영역이 보이도록</a:t>
            </a:r>
            <a:endParaRPr lang="en-US" altLang="ko-KR" sz="1000" dirty="0"/>
          </a:p>
          <a:p>
            <a:pPr fontAlgn="base"/>
            <a:r>
              <a:rPr lang="ko-KR" altLang="en-US" sz="1000" dirty="0"/>
              <a:t>파란색 배경의 </a:t>
            </a:r>
            <a:r>
              <a:rPr lang="en-US" altLang="ko-KR" sz="1000" dirty="0"/>
              <a:t>&lt;span&gt; </a:t>
            </a:r>
            <a:r>
              <a:rPr lang="ko-KR" altLang="en-US" sz="1000" dirty="0"/>
              <a:t>태그 삽입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448021" y="3335296"/>
            <a:ext cx="568859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045797" y="2990925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40px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256117" y="2853835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703382" y="3911360"/>
            <a:ext cx="265841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324928" y="4773875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padding : 20px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7100110" y="4127384"/>
            <a:ext cx="360040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916885" y="4703448"/>
            <a:ext cx="9701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border : 30px</a:t>
            </a:r>
          </a:p>
        </p:txBody>
      </p:sp>
      <p:sp>
        <p:nvSpPr>
          <p:cNvPr id="50" name="자유형 49"/>
          <p:cNvSpPr/>
          <p:nvPr/>
        </p:nvSpPr>
        <p:spPr>
          <a:xfrm>
            <a:off x="5595234" y="3910549"/>
            <a:ext cx="235600" cy="919625"/>
          </a:xfrm>
          <a:custGeom>
            <a:avLst/>
            <a:gdLst>
              <a:gd name="connsiteX0" fmla="*/ 0 w 235600"/>
              <a:gd name="connsiteY0" fmla="*/ 919625 h 919625"/>
              <a:gd name="connsiteX1" fmla="*/ 198555 w 235600"/>
              <a:gd name="connsiteY1" fmla="*/ 444137 h 919625"/>
              <a:gd name="connsiteX2" fmla="*/ 235131 w 235600"/>
              <a:gd name="connsiteY2" fmla="*/ 0 h 9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600" h="919625">
                <a:moveTo>
                  <a:pt x="0" y="919625"/>
                </a:moveTo>
                <a:cubicBezTo>
                  <a:pt x="79683" y="758516"/>
                  <a:pt x="159367" y="597408"/>
                  <a:pt x="198555" y="444137"/>
                </a:cubicBezTo>
                <a:cubicBezTo>
                  <a:pt x="237743" y="290866"/>
                  <a:pt x="236437" y="145433"/>
                  <a:pt x="235131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7260978" y="4114329"/>
            <a:ext cx="5225" cy="600892"/>
          </a:xfrm>
          <a:custGeom>
            <a:avLst/>
            <a:gdLst>
              <a:gd name="connsiteX0" fmla="*/ 0 w 5225"/>
              <a:gd name="connsiteY0" fmla="*/ 600892 h 600892"/>
              <a:gd name="connsiteX1" fmla="*/ 5225 w 5225"/>
              <a:gd name="connsiteY1" fmla="*/ 0 h 60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" h="600892">
                <a:moveTo>
                  <a:pt x="0" y="600892"/>
                </a:moveTo>
                <a:cubicBezTo>
                  <a:pt x="1742" y="400595"/>
                  <a:pt x="3483" y="200297"/>
                  <a:pt x="5225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9916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박스 모델의 색</a:t>
            </a:r>
            <a:r>
              <a:rPr lang="en-US" altLang="ko-KR" dirty="0"/>
              <a:t>, </a:t>
            </a:r>
            <a:r>
              <a:rPr lang="ko-KR" altLang="en-US" dirty="0"/>
              <a:t>테두리</a:t>
            </a:r>
            <a:r>
              <a:rPr lang="en-US" altLang="ko-KR" dirty="0"/>
              <a:t>, </a:t>
            </a:r>
            <a:r>
              <a:rPr lang="ko-KR" altLang="en-US" dirty="0" err="1"/>
              <a:t>단축프로퍼티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078933" y="3460174"/>
            <a:ext cx="6375674" cy="1841034"/>
            <a:chOff x="974600" y="2635488"/>
            <a:chExt cx="6197746" cy="184103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693" y="3076923"/>
              <a:ext cx="1525653" cy="7607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985784" y="2902169"/>
              <a:ext cx="4290187" cy="1035308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 fontAlgn="base" latinLnBrk="0"/>
              <a:r>
                <a:rPr lang="en-US" altLang="ko-KR" sz="1200" dirty="0"/>
                <a:t>p { </a:t>
              </a:r>
            </a:p>
            <a:p>
              <a:pPr defTabSz="180000" fontAlgn="base" latinLnBrk="0"/>
              <a:r>
                <a:rPr lang="en-US" altLang="ko-KR" sz="1200" dirty="0"/>
                <a:t>	</a:t>
              </a:r>
              <a:r>
                <a:rPr lang="en-US" altLang="ko-KR" sz="1200" b="1" dirty="0"/>
                <a:t>border-left-width</a:t>
              </a:r>
              <a:r>
                <a:rPr lang="en-US" altLang="ko-KR" sz="1200" dirty="0"/>
                <a:t> : 3px; 	/* </a:t>
              </a:r>
              <a:r>
                <a:rPr lang="ko-KR" altLang="en-US" sz="1200" dirty="0"/>
                <a:t>테두리 왼쪽 두께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픽셀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/>
                <a:t>border-left-style : dotted; 	/* </a:t>
              </a:r>
              <a:r>
                <a:rPr lang="ko-KR" altLang="en-US" sz="1200" dirty="0"/>
                <a:t>테두리 왼쪽 선 점선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/>
                <a:t>border-left-color : blue; 	/* </a:t>
              </a:r>
              <a:r>
                <a:rPr lang="ko-KR" altLang="en-US" sz="1200" dirty="0"/>
                <a:t>테두리 왼쪽 선 색 </a:t>
              </a:r>
              <a:r>
                <a:rPr lang="en-US" altLang="ko-KR" sz="1200" dirty="0"/>
                <a:t>blue */</a:t>
              </a:r>
            </a:p>
            <a:p>
              <a:pPr defTabSz="180000" fontAlgn="base" latinLnBrk="0"/>
              <a:r>
                <a:rPr lang="en-US" altLang="ko-KR" sz="1200" dirty="0"/>
                <a:t>}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7091" y="2635488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9408" y="392987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974600" y="4191486"/>
              <a:ext cx="4312554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/>
                <a:t>&lt;p&gt;</a:t>
              </a:r>
              <a:r>
                <a:rPr lang="ko-KR" altLang="en-US" sz="1200" dirty="0"/>
                <a:t>박스모델</a:t>
              </a:r>
              <a:r>
                <a:rPr lang="en-US" altLang="ko-KR" sz="1200" dirty="0"/>
                <a:t>&lt;/p&gt;</a:t>
              </a:r>
              <a:endParaRPr lang="ko-KR" altLang="en-US" sz="12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78933" y="2636912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HTML </a:t>
            </a:r>
            <a:r>
              <a:rPr lang="ko-KR" altLang="en-US" sz="1100" dirty="0">
                <a:solidFill>
                  <a:srgbClr val="C00000"/>
                </a:solidFill>
              </a:rPr>
              <a:t>코드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14257" y="1594414"/>
            <a:ext cx="4429172" cy="1035308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{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border-width : </a:t>
            </a:r>
            <a:r>
              <a:rPr lang="en-US" altLang="ko-KR" sz="1200" b="1" dirty="0"/>
              <a:t>3px</a:t>
            </a:r>
            <a:r>
              <a:rPr lang="en-US" altLang="ko-KR" sz="1200" dirty="0"/>
              <a:t>; 			/* </a:t>
            </a:r>
            <a:r>
              <a:rPr lang="ko-KR" altLang="en-US" sz="1200" dirty="0"/>
              <a:t>테두리 두께 </a:t>
            </a:r>
            <a:r>
              <a:rPr lang="en-US" altLang="ko-KR" sz="1200" dirty="0"/>
              <a:t>3</a:t>
            </a:r>
            <a:r>
              <a:rPr lang="ko-KR" altLang="en-US" sz="1200" dirty="0"/>
              <a:t>픽셀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border-style : </a:t>
            </a:r>
            <a:r>
              <a:rPr lang="en-US" altLang="ko-KR" sz="1200" b="1" dirty="0"/>
              <a:t>dotted</a:t>
            </a:r>
            <a:r>
              <a:rPr lang="en-US" altLang="ko-KR" sz="1200" dirty="0"/>
              <a:t>; 		/* </a:t>
            </a:r>
            <a:r>
              <a:rPr lang="ko-KR" altLang="en-US" sz="1200" dirty="0"/>
              <a:t>테두리 점선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border-color : </a:t>
            </a:r>
            <a:r>
              <a:rPr lang="en-US" altLang="ko-KR" sz="1200" b="1" dirty="0"/>
              <a:t>blue</a:t>
            </a:r>
            <a:r>
              <a:rPr lang="en-US" altLang="ko-KR" sz="1200" dirty="0"/>
              <a:t>; 			/* </a:t>
            </a:r>
            <a:r>
              <a:rPr lang="ko-KR" altLang="en-US" sz="1200" dirty="0"/>
              <a:t>테두리 </a:t>
            </a:r>
            <a:r>
              <a:rPr lang="en-US" altLang="ko-KR" sz="1200" dirty="0"/>
              <a:t>blue </a:t>
            </a:r>
            <a:r>
              <a:rPr lang="ko-KR" altLang="en-US" sz="1200" dirty="0"/>
              <a:t>색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130817" y="1351710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CSS </a:t>
            </a:r>
            <a:r>
              <a:rPr lang="ko-KR" altLang="en-US" sz="110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88885" y="2893730"/>
            <a:ext cx="4417349" cy="285036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박스모델</a:t>
            </a:r>
            <a:r>
              <a:rPr lang="en-US" altLang="ko-KR" sz="1200" dirty="0"/>
              <a:t>&lt;/p&gt;</a:t>
            </a:r>
            <a:endParaRPr lang="ko-KR" altLang="en-US" sz="12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780336" y="1705172"/>
            <a:ext cx="1816000" cy="813792"/>
            <a:chOff x="5012287" y="620768"/>
            <a:chExt cx="1584176" cy="813792"/>
          </a:xfrm>
        </p:grpSpPr>
        <p:grpSp>
          <p:nvGrpSpPr>
            <p:cNvPr id="6" name="그룹 5"/>
            <p:cNvGrpSpPr/>
            <p:nvPr/>
          </p:nvGrpSpPr>
          <p:grpSpPr>
            <a:xfrm>
              <a:off x="5122370" y="740518"/>
              <a:ext cx="1352153" cy="609600"/>
              <a:chOff x="303433" y="3124200"/>
              <a:chExt cx="1352153" cy="60960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433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561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5012287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1078933" y="5738728"/>
            <a:ext cx="4429169" cy="658832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{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b="1" dirty="0"/>
              <a:t>border : 3px dotted blue; </a:t>
            </a:r>
            <a:r>
              <a:rPr lang="en-US" altLang="ko-KR" sz="1200" dirty="0"/>
              <a:t>/* 3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/>
              <a:t>파란 점선 테두리 </a:t>
            </a:r>
            <a:r>
              <a:rPr lang="en-US" altLang="ko-KR" sz="1200" dirty="0"/>
              <a:t>*/</a:t>
            </a:r>
            <a:endParaRPr lang="en-US" altLang="ko-KR" sz="1200" b="1" dirty="0"/>
          </a:p>
          <a:p>
            <a:pPr defTabSz="180000" fontAlgn="base" latinLnBrk="0"/>
            <a:r>
              <a:rPr lang="en-US" altLang="ko-KR" sz="1200" dirty="0"/>
              <a:t>} </a:t>
            </a:r>
            <a:endParaRPr lang="ko-KR" altLang="en-US" sz="12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5755060" y="5661248"/>
            <a:ext cx="1841275" cy="813792"/>
            <a:chOff x="5608446" y="620768"/>
            <a:chExt cx="1584176" cy="813792"/>
          </a:xfrm>
        </p:grpSpPr>
        <p:grpSp>
          <p:nvGrpSpPr>
            <p:cNvPr id="35" name="그룹 34"/>
            <p:cNvGrpSpPr/>
            <p:nvPr/>
          </p:nvGrpSpPr>
          <p:grpSpPr>
            <a:xfrm>
              <a:off x="5718529" y="740518"/>
              <a:ext cx="1352153" cy="609600"/>
              <a:chOff x="899592" y="3124200"/>
              <a:chExt cx="1352153" cy="609600"/>
            </a:xfrm>
          </p:grpSpPr>
          <p:pic>
            <p:nvPicPr>
              <p:cNvPr id="37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2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6" name="직사각형 35"/>
            <p:cNvSpPr/>
            <p:nvPr/>
          </p:nvSpPr>
          <p:spPr>
            <a:xfrm>
              <a:off x="5608446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906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8604CAA-5EEE-433F-83C0-ECC27DE4D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64" y="1865818"/>
            <a:ext cx="2452211" cy="338453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4-14 </a:t>
            </a:r>
            <a:r>
              <a:rPr lang="ko-KR" altLang="en-US" dirty="0"/>
              <a:t>박스 모델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2395" y="1484784"/>
            <a:ext cx="4439019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박스 모델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background : yellow;</a:t>
            </a:r>
          </a:p>
          <a:p>
            <a:pPr defTabSz="180000"/>
            <a:r>
              <a:rPr lang="en-US" altLang="ko-KR" sz="1200" b="1" dirty="0"/>
              <a:t>	padding : 20px;</a:t>
            </a:r>
          </a:p>
          <a:p>
            <a:pPr defTabSz="180000"/>
            <a:r>
              <a:rPr lang="en-US" altLang="ko-KR" sz="1200" b="1" dirty="0"/>
              <a:t>	border : 5px dotted red; </a:t>
            </a:r>
          </a:p>
          <a:p>
            <a:pPr defTabSz="180000"/>
            <a:r>
              <a:rPr lang="en-US" altLang="ko-KR" sz="1200" b="1" dirty="0"/>
              <a:t>	margin : 30px; 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박스 모델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&lt;p&gt;margin 30px, padding 20px, border 5px</a:t>
            </a:r>
            <a:r>
              <a:rPr lang="ko-KR" altLang="en-US" sz="1200" dirty="0"/>
              <a:t>의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 빨간색 점선</a:t>
            </a:r>
            <a:r>
              <a:rPr lang="en-US" altLang="ko-KR" sz="1200" dirty="0"/>
              <a:t>&lt;/p&gt; 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&lt;div&gt;</a:t>
            </a:r>
          </a:p>
          <a:p>
            <a:pPr defTabSz="180000"/>
            <a:r>
              <a:rPr lang="en-US" altLang="ko-KR" sz="1200" b="1" dirty="0"/>
              <a:t>	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="media/mio.png" alt="</a:t>
            </a:r>
            <a:r>
              <a:rPr lang="ko-KR" altLang="en-US" sz="1200" b="1" dirty="0" err="1"/>
              <a:t>고양이눈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6837708" y="3415201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837708" y="3630157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988031" y="3404209"/>
            <a:ext cx="0" cy="21833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9624" y="3405254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margin: 30px; 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5696113" y="4733248"/>
            <a:ext cx="0" cy="70841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5866388" y="4695849"/>
            <a:ext cx="8183" cy="74581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5684027" y="5328446"/>
            <a:ext cx="208685" cy="676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217845" y="5402114"/>
            <a:ext cx="13193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padding: 20px; </a:t>
            </a:r>
          </a:p>
        </p:txBody>
      </p:sp>
      <p:sp>
        <p:nvSpPr>
          <p:cNvPr id="10" name="자유형 9"/>
          <p:cNvSpPr/>
          <p:nvPr/>
        </p:nvSpPr>
        <p:spPr>
          <a:xfrm>
            <a:off x="6737320" y="4695610"/>
            <a:ext cx="250711" cy="706504"/>
          </a:xfrm>
          <a:custGeom>
            <a:avLst/>
            <a:gdLst>
              <a:gd name="connsiteX0" fmla="*/ 444137 w 444137"/>
              <a:gd name="connsiteY0" fmla="*/ 689719 h 689719"/>
              <a:gd name="connsiteX1" fmla="*/ 78377 w 444137"/>
              <a:gd name="connsiteY1" fmla="*/ 444137 h 689719"/>
              <a:gd name="connsiteX2" fmla="*/ 0 w 444137"/>
              <a:gd name="connsiteY2" fmla="*/ 0 h 68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689719">
                <a:moveTo>
                  <a:pt x="444137" y="689719"/>
                </a:moveTo>
                <a:cubicBezTo>
                  <a:pt x="298268" y="624404"/>
                  <a:pt x="152400" y="559090"/>
                  <a:pt x="78377" y="444137"/>
                </a:cubicBezTo>
                <a:cubicBezTo>
                  <a:pt x="4354" y="329184"/>
                  <a:pt x="2177" y="16459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53070" y="5375009"/>
            <a:ext cx="18117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&lt;div&gt;</a:t>
            </a:r>
            <a:r>
              <a:rPr lang="ko-KR" altLang="en-US" sz="1000" dirty="0">
                <a:solidFill>
                  <a:srgbClr val="C00000"/>
                </a:solidFill>
              </a:rPr>
              <a:t>태그의 </a:t>
            </a:r>
            <a:r>
              <a:rPr lang="ko-KR" altLang="en-US" sz="1000" dirty="0" smtClean="0">
                <a:solidFill>
                  <a:srgbClr val="C00000"/>
                </a:solidFill>
              </a:rPr>
              <a:t>콘텐츠</a:t>
            </a:r>
            <a:r>
              <a:rPr lang="en-US" altLang="ko-KR" sz="1000" dirty="0" smtClean="0">
                <a:solidFill>
                  <a:srgbClr val="C00000"/>
                </a:solidFill>
              </a:rPr>
              <a:t>(</a:t>
            </a:r>
            <a:r>
              <a:rPr lang="ko-KR" altLang="en-US" sz="1000" dirty="0" smtClean="0">
                <a:solidFill>
                  <a:srgbClr val="C00000"/>
                </a:solidFill>
              </a:rPr>
              <a:t>이미지</a:t>
            </a:r>
            <a:r>
              <a:rPr lang="en-US" altLang="ko-KR" sz="1000" dirty="0" smtClean="0">
                <a:solidFill>
                  <a:srgbClr val="C00000"/>
                </a:solidFill>
              </a:rPr>
              <a:t>)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344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65D6467-085A-4448-8C7D-67903D423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21" y="1420089"/>
            <a:ext cx="2239225" cy="509479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473569" y="1556792"/>
            <a:ext cx="5214275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다양한 테두리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다양한 테두리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solid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 err="1"/>
              <a:t>soild</a:t>
            </a:r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none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/>
              <a:t>none&lt;/p&gt;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hidden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/>
              <a:t>hidden&lt;/p&gt;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dotted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/>
              <a:t>dotted&lt;/p&gt;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dashed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/>
              <a:t>dashed&lt;/p&gt;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double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/>
              <a:t>double&lt;/p&gt;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15px groove yellow</a:t>
            </a:r>
            <a:r>
              <a:rPr lang="en-US" altLang="ko-KR" sz="1200" dirty="0"/>
              <a:t>"&gt;15</a:t>
            </a:r>
            <a:r>
              <a:rPr lang="ko-KR" altLang="en-US" sz="1200" dirty="0"/>
              <a:t>픽셀 </a:t>
            </a:r>
            <a:r>
              <a:rPr lang="en-US" altLang="ko-KR" sz="1200" dirty="0"/>
              <a:t>groove&lt;/p&gt;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15px ridge yellow</a:t>
            </a:r>
            <a:r>
              <a:rPr lang="en-US" altLang="ko-KR" sz="1200" dirty="0"/>
              <a:t>"&gt;15</a:t>
            </a:r>
            <a:r>
              <a:rPr lang="ko-KR" altLang="en-US" sz="1200" dirty="0"/>
              <a:t>픽셀 </a:t>
            </a:r>
            <a:r>
              <a:rPr lang="en-US" altLang="ko-KR" sz="1200" dirty="0"/>
              <a:t>ridge&lt;/p&gt;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15px inset yellow</a:t>
            </a:r>
            <a:r>
              <a:rPr lang="en-US" altLang="ko-KR" sz="1200" dirty="0"/>
              <a:t>"&gt;15</a:t>
            </a:r>
            <a:r>
              <a:rPr lang="ko-KR" altLang="en-US" sz="1200" dirty="0"/>
              <a:t>픽셀 </a:t>
            </a:r>
            <a:r>
              <a:rPr lang="en-US" altLang="ko-KR" sz="1200" dirty="0"/>
              <a:t>inset&lt;/p&gt;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15px outset yellow</a:t>
            </a:r>
            <a:r>
              <a:rPr lang="en-US" altLang="ko-KR" sz="1200" dirty="0"/>
              <a:t>"&gt;15</a:t>
            </a:r>
            <a:r>
              <a:rPr lang="ko-KR" altLang="en-US" sz="1200" dirty="0"/>
              <a:t>픽셀 </a:t>
            </a:r>
            <a:r>
              <a:rPr lang="en-US" altLang="ko-KR" sz="1200" dirty="0"/>
              <a:t>outset&lt;/p&gt;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4–15 </a:t>
            </a:r>
            <a:r>
              <a:rPr lang="ko-KR" altLang="en-US" dirty="0"/>
              <a:t>다양한 </a:t>
            </a:r>
            <a:r>
              <a:rPr lang="ko-KR" altLang="en-US"/>
              <a:t>테두리 선 스타일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308304" y="2852936"/>
            <a:ext cx="1280383" cy="442674"/>
          </a:xfrm>
          <a:prstGeom prst="wedgeRoundRectCallout">
            <a:avLst>
              <a:gd name="adj1" fmla="val -80564"/>
              <a:gd name="adj2" fmla="val -74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/>
              <a:t>none</a:t>
            </a:r>
            <a:r>
              <a:rPr lang="ko-KR" altLang="en-US" sz="1000" dirty="0"/>
              <a:t>과 </a:t>
            </a:r>
            <a:r>
              <a:rPr lang="en-US" altLang="ko-KR" sz="1000" dirty="0"/>
              <a:t>hidden</a:t>
            </a:r>
            <a:r>
              <a:rPr lang="ko-KR" altLang="en-US" sz="1000" dirty="0"/>
              <a:t>의 </a:t>
            </a:r>
            <a:endParaRPr lang="en-US" altLang="ko-KR" sz="1000" dirty="0"/>
          </a:p>
          <a:p>
            <a:pPr fontAlgn="base"/>
            <a:r>
              <a:rPr lang="ko-KR" altLang="en-US" sz="1000" dirty="0"/>
              <a:t>두께 </a:t>
            </a:r>
            <a:r>
              <a:rPr lang="en-US" altLang="ko-KR" sz="1000" dirty="0"/>
              <a:t>0</a:t>
            </a:r>
            <a:r>
              <a:rPr lang="ko-KR" altLang="en-US" sz="1000" dirty="0"/>
              <a:t>으로 동일</a:t>
            </a:r>
          </a:p>
        </p:txBody>
      </p:sp>
    </p:spTree>
    <p:extLst>
      <p:ext uri="{BB962C8B-B14F-4D97-AF65-F5344CB8AC3E}">
        <p14:creationId xmlns:p14="http://schemas.microsoft.com/office/powerpoint/2010/main" val="3873279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둥근 모서리 테두리 만들기 </a:t>
            </a:r>
            <a:r>
              <a:rPr lang="en-US" altLang="ko-KR" dirty="0"/>
              <a:t>- border-radius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테두리의 모서리를 둥글게 만듦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788024" y="2132856"/>
            <a:ext cx="2777839" cy="1400124"/>
            <a:chOff x="2130227" y="2304957"/>
            <a:chExt cx="2777839" cy="140012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227" y="2715459"/>
              <a:ext cx="2253116" cy="989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왼쪽 중괄호 6"/>
            <p:cNvSpPr/>
            <p:nvPr/>
          </p:nvSpPr>
          <p:spPr>
            <a:xfrm flipH="1">
              <a:off x="4340889" y="2724215"/>
              <a:ext cx="146701" cy="432048"/>
            </a:xfrm>
            <a:prstGeom prst="leftBrace">
              <a:avLst>
                <a:gd name="adj1" fmla="val 3491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른쪽 중괄호 7"/>
            <p:cNvSpPr/>
            <p:nvPr/>
          </p:nvSpPr>
          <p:spPr>
            <a:xfrm rot="16200000">
              <a:off x="4060984" y="2412968"/>
              <a:ext cx="108013" cy="432047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90424" y="2801739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50px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76205" y="2304957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50px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162031" y="2726249"/>
              <a:ext cx="2181108" cy="932003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330218" y="2598860"/>
            <a:ext cx="2117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>
                <a:solidFill>
                  <a:srgbClr val="CC00CC"/>
                </a:solidFill>
              </a:rPr>
              <a:t>border-radius</a:t>
            </a:r>
            <a:r>
              <a:rPr lang="en-US" altLang="ko-KR" sz="1600" dirty="0">
                <a:solidFill>
                  <a:srgbClr val="C00000"/>
                </a:solidFill>
              </a:rPr>
              <a:t> </a:t>
            </a:r>
            <a:r>
              <a:rPr lang="en-US" altLang="ko-KR" sz="1600" dirty="0"/>
              <a:t>: </a:t>
            </a:r>
            <a:r>
              <a:rPr lang="en-US" altLang="ko-KR" sz="1600" dirty="0">
                <a:solidFill>
                  <a:srgbClr val="00B0F0"/>
                </a:solidFill>
              </a:rPr>
              <a:t>50px</a:t>
            </a:r>
            <a:r>
              <a:rPr lang="en-US" altLang="ko-KR" sz="1600" dirty="0">
                <a:solidFill>
                  <a:srgbClr val="0070C0"/>
                </a:solidFill>
              </a:rPr>
              <a:t>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31379" y="3933764"/>
            <a:ext cx="3553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altLang="ko-KR" sz="1600" dirty="0">
                <a:solidFill>
                  <a:srgbClr val="CC00CC"/>
                </a:solidFill>
              </a:rPr>
              <a:t>border-radius</a:t>
            </a:r>
            <a:r>
              <a:rPr lang="sv-SE" altLang="ko-KR" sz="1600" dirty="0">
                <a:solidFill>
                  <a:srgbClr val="C00000"/>
                </a:solidFill>
              </a:rPr>
              <a:t> </a:t>
            </a:r>
            <a:r>
              <a:rPr lang="sv-SE" altLang="ko-KR" sz="1600" dirty="0"/>
              <a:t>: </a:t>
            </a:r>
            <a:r>
              <a:rPr lang="sv-SE" altLang="ko-KR" sz="1600" dirty="0">
                <a:solidFill>
                  <a:srgbClr val="00B0F0"/>
                </a:solidFill>
              </a:rPr>
              <a:t>0px 20px 40px 60px</a:t>
            </a:r>
            <a:r>
              <a:rPr lang="sv-SE" altLang="ko-KR" sz="1600" dirty="0">
                <a:solidFill>
                  <a:srgbClr val="0070C0"/>
                </a:solidFill>
              </a:rPr>
              <a:t>;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534470" y="3883036"/>
            <a:ext cx="2755699" cy="1643886"/>
            <a:chOff x="4910395" y="2317136"/>
            <a:chExt cx="2755699" cy="164388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949" y="2663086"/>
              <a:ext cx="2269911" cy="91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5217620" y="2711934"/>
              <a:ext cx="2160242" cy="834299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오른쪽 중괄호 12"/>
            <p:cNvSpPr/>
            <p:nvPr/>
          </p:nvSpPr>
          <p:spPr>
            <a:xfrm rot="16200000">
              <a:off x="7232553" y="2545155"/>
              <a:ext cx="88000" cy="185961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95004" y="2317136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20px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46783" y="3668778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40px</a:t>
              </a:r>
              <a:endParaRPr lang="ko-KR" altLang="en-US" sz="1200" dirty="0"/>
            </a:p>
          </p:txBody>
        </p:sp>
        <p:sp>
          <p:nvSpPr>
            <p:cNvPr id="17" name="오른쪽 중괄호 16"/>
            <p:cNvSpPr/>
            <p:nvPr/>
          </p:nvSpPr>
          <p:spPr>
            <a:xfrm rot="16200000" flipH="1">
              <a:off x="7146234" y="3460726"/>
              <a:ext cx="118740" cy="327853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23481" y="3684023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60px</a:t>
              </a:r>
              <a:endParaRPr lang="ko-KR" altLang="en-US" sz="1200" dirty="0"/>
            </a:p>
          </p:txBody>
        </p:sp>
        <p:sp>
          <p:nvSpPr>
            <p:cNvPr id="19" name="오른쪽 중괄호 18"/>
            <p:cNvSpPr/>
            <p:nvPr/>
          </p:nvSpPr>
          <p:spPr>
            <a:xfrm rot="16200000" flipH="1">
              <a:off x="5430189" y="3352714"/>
              <a:ext cx="118742" cy="543879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95478" y="238608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</a:t>
              </a:r>
              <a:endParaRPr lang="ko-KR" altLang="en-US" sz="12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911287" y="3434783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④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327540" y="3402216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③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327540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②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910395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①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346961" y="4315402"/>
            <a:ext cx="21303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①</a:t>
            </a:r>
            <a:r>
              <a:rPr lang="en-US" altLang="ko-KR" sz="1200" dirty="0"/>
              <a:t> ~ </a:t>
            </a:r>
            <a:r>
              <a:rPr lang="ko-KR" altLang="en-US" sz="1200" dirty="0">
                <a:solidFill>
                  <a:srgbClr val="C00000"/>
                </a:solidFill>
              </a:rPr>
              <a:t>④</a:t>
            </a:r>
            <a:r>
              <a:rPr lang="ko-KR" altLang="en-US" sz="1200" dirty="0"/>
              <a:t>의</a:t>
            </a:r>
            <a:r>
              <a:rPr lang="en-US" altLang="ko-KR" sz="1200" dirty="0"/>
              <a:t> </a:t>
            </a:r>
            <a:r>
              <a:rPr lang="ko-KR" altLang="en-US" sz="1200" dirty="0"/>
              <a:t>시계방향 순으로 반지름 적용</a:t>
            </a:r>
            <a:r>
              <a:rPr lang="en-US" altLang="ko-KR" sz="1200" dirty="0"/>
              <a:t> </a:t>
            </a:r>
          </a:p>
          <a:p>
            <a:pPr fontAlgn="base"/>
            <a:r>
              <a:rPr lang="ko-KR" altLang="en-US" sz="1200" dirty="0">
                <a:solidFill>
                  <a:srgbClr val="C00000"/>
                </a:solidFill>
              </a:rPr>
              <a:t>④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C00000"/>
                </a:solidFill>
              </a:rPr>
              <a:t>③</a:t>
            </a:r>
            <a:r>
              <a:rPr lang="ko-KR" altLang="en-US" sz="1200" dirty="0"/>
              <a:t>이 생략되면 </a:t>
            </a:r>
            <a:r>
              <a:rPr lang="ko-KR" altLang="en-US" sz="1200" dirty="0">
                <a:solidFill>
                  <a:srgbClr val="C00000"/>
                </a:solidFill>
              </a:rPr>
              <a:t>②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C00000"/>
                </a:solidFill>
              </a:rPr>
              <a:t>①</a:t>
            </a:r>
            <a:r>
              <a:rPr lang="ko-KR" altLang="en-US" sz="1200" dirty="0"/>
              <a:t>과 같은 반지름의 대칭 구조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8" name="오른쪽 중괄호 27"/>
          <p:cNvSpPr/>
          <p:nvPr/>
        </p:nvSpPr>
        <p:spPr>
          <a:xfrm rot="16200000">
            <a:off x="4987627" y="2246079"/>
            <a:ext cx="108013" cy="432047"/>
          </a:xfrm>
          <a:prstGeom prst="rightBrace">
            <a:avLst>
              <a:gd name="adj1" fmla="val 34027"/>
              <a:gd name="adj2" fmla="val 516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02848" y="2138068"/>
            <a:ext cx="517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50px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2399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시트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&lt;span&gt; </a:t>
            </a:r>
            <a:r>
              <a:rPr lang="ko-KR" altLang="en-US" dirty="0"/>
              <a:t>텍스트를 </a:t>
            </a:r>
            <a:r>
              <a:rPr lang="en-US" altLang="ko-KR" dirty="0"/>
              <a:t>20</a:t>
            </a:r>
            <a:r>
              <a:rPr lang="ko-KR" altLang="en-US" dirty="0"/>
              <a:t>픽셀 </a:t>
            </a:r>
            <a:r>
              <a:rPr lang="en-US" altLang="ko-KR" dirty="0"/>
              <a:t>blue</a:t>
            </a:r>
            <a:r>
              <a:rPr lang="ko-KR" altLang="en-US" dirty="0"/>
              <a:t>로 출력하는 </a:t>
            </a:r>
            <a:r>
              <a:rPr lang="en-US" altLang="ko-KR" dirty="0"/>
              <a:t>CSS3 </a:t>
            </a:r>
            <a:r>
              <a:rPr lang="ko-KR" altLang="en-US" dirty="0"/>
              <a:t>스타일시트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 err="1"/>
              <a:t>셀렉터</a:t>
            </a:r>
            <a:endParaRPr lang="en-US" altLang="ko-KR" dirty="0"/>
          </a:p>
          <a:p>
            <a:pPr lvl="2"/>
            <a:r>
              <a:rPr lang="en-US" altLang="ko-KR" dirty="0"/>
              <a:t>CSS3 </a:t>
            </a:r>
            <a:r>
              <a:rPr lang="ko-KR" altLang="en-US" dirty="0"/>
              <a:t>스타일 시트를 </a:t>
            </a:r>
            <a:r>
              <a:rPr lang="en-US" altLang="ko-KR" dirty="0"/>
              <a:t>HTML </a:t>
            </a:r>
            <a:r>
              <a:rPr lang="ko-KR" altLang="en-US" dirty="0"/>
              <a:t>페이지에 적용하도록 만든 이름</a:t>
            </a:r>
            <a:endParaRPr lang="en-US" altLang="ko-KR" dirty="0"/>
          </a:p>
          <a:p>
            <a:pPr lvl="1"/>
            <a:r>
              <a:rPr lang="ko-KR" altLang="en-US" dirty="0" err="1"/>
              <a:t>프로퍼티</a:t>
            </a:r>
            <a:endParaRPr lang="en-US" altLang="ko-KR" dirty="0"/>
          </a:p>
          <a:p>
            <a:pPr lvl="2"/>
            <a:r>
              <a:rPr lang="ko-KR" altLang="en-US" dirty="0"/>
              <a:t>스타일 속성 이름</a:t>
            </a:r>
            <a:r>
              <a:rPr lang="en-US" altLang="ko-KR" dirty="0"/>
              <a:t>. </a:t>
            </a:r>
            <a:r>
              <a:rPr lang="ko-KR" altLang="en-US" dirty="0"/>
              <a:t>약 </a:t>
            </a:r>
            <a:r>
              <a:rPr lang="en-US" altLang="ko-KR" dirty="0"/>
              <a:t>200</a:t>
            </a:r>
            <a:r>
              <a:rPr lang="ko-KR" altLang="en-US" dirty="0"/>
              <a:t>개 정도의 </a:t>
            </a:r>
            <a:r>
              <a:rPr lang="ko-KR" altLang="en-US" dirty="0" err="1"/>
              <a:t>프로퍼티</a:t>
            </a:r>
            <a:r>
              <a:rPr lang="ko-KR" altLang="en-US" dirty="0"/>
              <a:t> 있음</a:t>
            </a:r>
          </a:p>
          <a:p>
            <a:pPr lvl="1"/>
            <a:r>
              <a:rPr lang="ko-KR" altLang="en-US" dirty="0"/>
              <a:t>값</a:t>
            </a:r>
            <a:endParaRPr lang="en-US" altLang="ko-KR" dirty="0"/>
          </a:p>
          <a:p>
            <a:pPr lvl="2"/>
            <a:r>
              <a:rPr lang="ko-KR" altLang="en-US" dirty="0" err="1"/>
              <a:t>프로퍼티의</a:t>
            </a:r>
            <a:r>
              <a:rPr lang="ko-KR" altLang="en-US" dirty="0"/>
              <a:t> 값</a:t>
            </a:r>
            <a:endParaRPr lang="en-US" altLang="ko-KR" dirty="0"/>
          </a:p>
          <a:p>
            <a:pPr lvl="1"/>
            <a:r>
              <a:rPr lang="ko-KR" altLang="en-US" dirty="0" err="1"/>
              <a:t>주석문</a:t>
            </a:r>
            <a:endParaRPr lang="en-US" altLang="ko-KR" dirty="0"/>
          </a:p>
          <a:p>
            <a:pPr lvl="2"/>
            <a:r>
              <a:rPr lang="ko-KR" altLang="en-US" dirty="0"/>
              <a:t>스타일 시트 내에 붙이는 설명문으로 </a:t>
            </a:r>
            <a:r>
              <a:rPr lang="en-US" altLang="ko-KR" dirty="0"/>
              <a:t>/* ... */. </a:t>
            </a:r>
            <a:r>
              <a:rPr lang="ko-KR" altLang="en-US" dirty="0"/>
              <a:t>여러 줄</a:t>
            </a:r>
            <a:r>
              <a:rPr lang="en-US" altLang="ko-KR" dirty="0"/>
              <a:t>,</a:t>
            </a:r>
            <a:r>
              <a:rPr lang="ko-KR" altLang="en-US" dirty="0"/>
              <a:t> 아무 위치에나 사용 가능</a:t>
            </a:r>
            <a:endParaRPr lang="en-US" altLang="ko-KR" dirty="0"/>
          </a:p>
          <a:p>
            <a:pPr lvl="1"/>
            <a:r>
              <a:rPr lang="ko-KR" altLang="en-US" dirty="0"/>
              <a:t>대소문자 구분 없음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419425" y="5905023"/>
            <a:ext cx="3594570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65" y="1844824"/>
            <a:ext cx="7035165" cy="13315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121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27B7176-A492-4FFE-80F4-C7ABA9EBA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534471"/>
            <a:ext cx="3195074" cy="475766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4–16 </a:t>
            </a:r>
            <a:r>
              <a:rPr lang="ko-KR" altLang="en-US" dirty="0"/>
              <a:t>다양한 둥근 모서리 테두리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340768"/>
            <a:ext cx="432048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p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background : #90D000;</a:t>
            </a:r>
          </a:p>
          <a:p>
            <a:pPr defTabSz="180000"/>
            <a:r>
              <a:rPr lang="en-US" altLang="ko-KR" sz="1200" dirty="0"/>
              <a:t>	width : 300px;</a:t>
            </a:r>
          </a:p>
          <a:p>
            <a:pPr defTabSz="180000"/>
            <a:r>
              <a:rPr lang="en-US" altLang="ko-KR" sz="1200" dirty="0"/>
              <a:t>	pa	</a:t>
            </a:r>
            <a:r>
              <a:rPr lang="en-US" altLang="ko-KR" sz="1200" dirty="0" err="1"/>
              <a:t>dding</a:t>
            </a:r>
            <a:r>
              <a:rPr lang="en-US" altLang="ko-KR" sz="1200" dirty="0"/>
              <a:t> : 20px; 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#round1 { border-radius : 50px; }</a:t>
            </a:r>
          </a:p>
          <a:p>
            <a:pPr defTabSz="180000"/>
            <a:r>
              <a:rPr lang="en-US" altLang="ko-KR" sz="1200" b="1" dirty="0"/>
              <a:t>#round2 { border-radius : 0px 20px 40px 60px; }</a:t>
            </a:r>
          </a:p>
          <a:p>
            <a:pPr defTabSz="180000"/>
            <a:r>
              <a:rPr lang="en-US" altLang="ko-KR" sz="1200" b="1" dirty="0"/>
              <a:t>#round3 { border-radius : 0px 20px 40px; }</a:t>
            </a:r>
          </a:p>
          <a:p>
            <a:pPr defTabSz="180000"/>
            <a:r>
              <a:rPr lang="en-US" altLang="ko-KR" sz="1200" b="1" dirty="0"/>
              <a:t>#round4 { border-radius : 0px 20px; }</a:t>
            </a:r>
          </a:p>
          <a:p>
            <a:pPr defTabSz="180000"/>
            <a:r>
              <a:rPr lang="en-US" altLang="ko-KR" sz="1200" b="1" dirty="0"/>
              <a:t>#round5 { border-radius : 50px; </a:t>
            </a:r>
          </a:p>
          <a:p>
            <a:pPr defTabSz="180000"/>
            <a:r>
              <a:rPr lang="en-US" altLang="ko-KR" sz="1200" b="1" dirty="0"/>
              <a:t>					border-style : dotted;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id="round1"&gt;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픽셀의 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id="round2"&gt;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0, 20, 40, 60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id="round3"&gt;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id="round4"&gt;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id="round5"&gt;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의 둥근 점선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6653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테두리</a:t>
            </a:r>
            <a:r>
              <a:rPr lang="en-US" altLang="ko-KR" dirty="0"/>
              <a:t> </a:t>
            </a:r>
            <a:r>
              <a:rPr lang="ko-KR" altLang="en-US" dirty="0"/>
              <a:t>만들기 </a:t>
            </a:r>
            <a:r>
              <a:rPr lang="en-US" altLang="ko-KR" dirty="0"/>
              <a:t>- border-image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테두리에 이미지를 입힘</a:t>
            </a:r>
            <a:endParaRPr lang="en-US" altLang="ko-KR" dirty="0"/>
          </a:p>
          <a:p>
            <a:pPr lvl="2"/>
            <a:r>
              <a:rPr lang="ko-KR" altLang="en-US" dirty="0"/>
              <a:t>모서리</a:t>
            </a:r>
            <a:r>
              <a:rPr lang="en-US" altLang="ko-KR" dirty="0"/>
              <a:t>(corner)</a:t>
            </a:r>
            <a:r>
              <a:rPr lang="ko-KR" altLang="en-US" dirty="0"/>
              <a:t>와 에지</a:t>
            </a:r>
            <a:r>
              <a:rPr lang="en-US" altLang="ko-KR" dirty="0"/>
              <a:t>(edge)</a:t>
            </a:r>
            <a:r>
              <a:rPr lang="ko-KR" altLang="en-US" dirty="0"/>
              <a:t>로 구분하여 각각 이미지 입힘 </a:t>
            </a:r>
            <a:endParaRPr lang="en-US" altLang="ko-KR" dirty="0"/>
          </a:p>
          <a:p>
            <a:pPr lvl="2"/>
            <a:r>
              <a:rPr lang="en-US" altLang="ko-KR" dirty="0"/>
              <a:t>border-width</a:t>
            </a:r>
            <a:r>
              <a:rPr lang="ko-KR" altLang="en-US" dirty="0"/>
              <a:t>과 </a:t>
            </a:r>
            <a:r>
              <a:rPr lang="en-US" altLang="ko-KR" dirty="0"/>
              <a:t>border-style </a:t>
            </a:r>
            <a:r>
              <a:rPr lang="ko-KR" altLang="en-US" dirty="0"/>
              <a:t>역시 미리 지정 필요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/>
              <a:t>) border-width </a:t>
            </a:r>
            <a:r>
              <a:rPr lang="en-US" altLang="ko-KR" dirty="0"/>
              <a:t>: 30px; border-style : solid;</a:t>
            </a:r>
          </a:p>
          <a:p>
            <a:pPr lvl="2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border.png</a:t>
            </a:r>
            <a:r>
              <a:rPr lang="ko-KR" altLang="en-US" dirty="0"/>
              <a:t>에서 </a:t>
            </a:r>
            <a:r>
              <a:rPr lang="en-US" altLang="ko-KR" dirty="0"/>
              <a:t>30</a:t>
            </a:r>
            <a:r>
              <a:rPr lang="ko-KR" altLang="en-US" dirty="0"/>
              <a:t>픽셀 크기 조각으로 이미지 테두리 만들기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285289" y="3384541"/>
            <a:ext cx="7194298" cy="1960696"/>
            <a:chOff x="1049436" y="4131560"/>
            <a:chExt cx="7194298" cy="1960696"/>
          </a:xfrm>
        </p:grpSpPr>
        <p:sp>
          <p:nvSpPr>
            <p:cNvPr id="5" name="직사각형 4"/>
            <p:cNvSpPr/>
            <p:nvPr/>
          </p:nvSpPr>
          <p:spPr>
            <a:xfrm>
              <a:off x="1049436" y="4176442"/>
              <a:ext cx="4883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dirty="0">
                  <a:solidFill>
                    <a:srgbClr val="CC00CC"/>
                  </a:solidFill>
                </a:rPr>
                <a:t>border-image</a:t>
              </a:r>
              <a:r>
                <a:rPr lang="en-US" altLang="ko-KR" dirty="0"/>
                <a:t> : </a:t>
              </a:r>
              <a:r>
                <a:rPr lang="en-US" altLang="ko-KR" dirty="0" err="1">
                  <a:solidFill>
                    <a:srgbClr val="00B0F0"/>
                  </a:solidFill>
                </a:rPr>
                <a:t>url</a:t>
              </a:r>
              <a:r>
                <a:rPr lang="en-US" altLang="ko-KR" dirty="0">
                  <a:solidFill>
                    <a:srgbClr val="00B0F0"/>
                  </a:solidFill>
                </a:rPr>
                <a:t>(“border.png”)  30  round</a:t>
              </a:r>
              <a:r>
                <a:rPr lang="en-US" altLang="ko-KR" dirty="0"/>
                <a:t>;</a:t>
              </a:r>
              <a:r>
                <a:rPr lang="en-US" altLang="ko-KR" dirty="0">
                  <a:solidFill>
                    <a:srgbClr val="00B0F0"/>
                  </a:solidFill>
                </a:rPr>
                <a:t> 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167179" y="4773286"/>
              <a:ext cx="81862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/>
                <a:t>에지</a:t>
              </a:r>
              <a:r>
                <a:rPr lang="en-US" altLang="ko-KR" sz="1000" dirty="0"/>
                <a:t>(edge)</a:t>
              </a:r>
            </a:p>
            <a:p>
              <a:pPr lvl="0" algn="ctr" fontAlgn="base"/>
              <a:r>
                <a:rPr lang="ko-KR" altLang="en-US" sz="1000" dirty="0"/>
                <a:t> 이미지</a:t>
              </a:r>
              <a:endParaRPr lang="en-US" altLang="ko-KR" sz="1000" dirty="0"/>
            </a:p>
            <a:p>
              <a:pPr lvl="0" algn="ctr" fontAlgn="base"/>
              <a:r>
                <a:rPr lang="ko-KR" altLang="en-US" sz="1000" dirty="0"/>
                <a:t> 반복 배치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23072" y="4773286"/>
              <a:ext cx="84350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/>
                <a:t>이미지 </a:t>
              </a:r>
              <a:r>
                <a:rPr lang="en-US" altLang="ko-KR" sz="1000" dirty="0"/>
                <a:t>URL</a:t>
              </a:r>
              <a:endParaRPr lang="ko-KR" altLang="en-US" sz="10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897573" y="4773286"/>
              <a:ext cx="131096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/>
                <a:t>이미지에서 </a:t>
              </a:r>
              <a:r>
                <a:rPr lang="en-US" altLang="ko-KR" sz="1000" dirty="0"/>
                <a:t>30</a:t>
              </a:r>
              <a:r>
                <a:rPr lang="ko-KR" altLang="en-US" sz="1000" dirty="0"/>
                <a:t>픽셀 조각을 떼어내</a:t>
              </a:r>
              <a:endParaRPr lang="en-US" altLang="ko-KR" sz="1000" dirty="0"/>
            </a:p>
            <a:p>
              <a:pPr lvl="0" algn="ctr" fontAlgn="base"/>
              <a:r>
                <a:rPr lang="ko-KR" altLang="en-US" sz="1000" dirty="0"/>
                <a:t> 모서리에 배치</a:t>
              </a:r>
              <a:endParaRPr lang="en-US" altLang="ko-KR" sz="1000" dirty="0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V="1">
              <a:off x="3444823" y="4486499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8" idx="0"/>
            </p:cNvCxnSpPr>
            <p:nvPr/>
          </p:nvCxnSpPr>
          <p:spPr>
            <a:xfrm flipV="1">
              <a:off x="4553057" y="4500752"/>
              <a:ext cx="208612" cy="272534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6" idx="0"/>
            </p:cNvCxnSpPr>
            <p:nvPr/>
          </p:nvCxnSpPr>
          <p:spPr>
            <a:xfrm flipH="1" flipV="1">
              <a:off x="5370656" y="4503406"/>
              <a:ext cx="205836" cy="26988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320" y="4234093"/>
              <a:ext cx="120015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타원 21"/>
            <p:cNvSpPr/>
            <p:nvPr/>
          </p:nvSpPr>
          <p:spPr>
            <a:xfrm>
              <a:off x="6527688" y="5155032"/>
              <a:ext cx="216024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763616" y="5155032"/>
              <a:ext cx="662075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355603" y="5587868"/>
              <a:ext cx="5693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/>
                <a:t>모서리</a:t>
              </a: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V="1">
              <a:off x="6640297" y="5387972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6984545" y="5587868"/>
              <a:ext cx="44114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/>
                <a:t>에지</a:t>
              </a:r>
            </a:p>
          </p:txBody>
        </p:sp>
        <p:cxnSp>
          <p:nvCxnSpPr>
            <p:cNvPr id="30" name="직선 화살표 연결선 29"/>
            <p:cNvCxnSpPr>
              <a:stCxn id="29" idx="0"/>
              <a:endCxn id="7170" idx="2"/>
            </p:cNvCxnSpPr>
            <p:nvPr/>
          </p:nvCxnSpPr>
          <p:spPr>
            <a:xfrm flipH="1" flipV="1">
              <a:off x="7143395" y="5424718"/>
              <a:ext cx="61723" cy="16315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68" name="직사각형 7167"/>
            <p:cNvSpPr/>
            <p:nvPr/>
          </p:nvSpPr>
          <p:spPr>
            <a:xfrm>
              <a:off x="6330778" y="4131560"/>
              <a:ext cx="1615891" cy="1702529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084168" y="5846035"/>
              <a:ext cx="21595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테두리에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이미지를 입힌 </a:t>
              </a:r>
              <a:r>
                <a:rPr lang="en-US" altLang="ko-KR" sz="1000" dirty="0"/>
                <a:t>&lt;p&gt; </a:t>
              </a:r>
              <a:r>
                <a:rPr lang="ko-KR" altLang="en-US" sz="1000" dirty="0"/>
                <a:t>태그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31640" y="5157192"/>
            <a:ext cx="3893900" cy="6463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round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배치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테두리 길이만큼 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repeat -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배치</a:t>
            </a:r>
          </a:p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stretch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이미지를 테두리 길이만큼 늘여 배치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3607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grpSp>
        <p:nvGrpSpPr>
          <p:cNvPr id="175" name="그룹 174"/>
          <p:cNvGrpSpPr/>
          <p:nvPr/>
        </p:nvGrpSpPr>
        <p:grpSpPr>
          <a:xfrm>
            <a:off x="2512975" y="2744936"/>
            <a:ext cx="6379505" cy="1624701"/>
            <a:chOff x="1194405" y="1732835"/>
            <a:chExt cx="6379505" cy="1624701"/>
          </a:xfrm>
        </p:grpSpPr>
        <p:grpSp>
          <p:nvGrpSpPr>
            <p:cNvPr id="79" name="그룹 78"/>
            <p:cNvGrpSpPr/>
            <p:nvPr/>
          </p:nvGrpSpPr>
          <p:grpSpPr>
            <a:xfrm>
              <a:off x="1194405" y="1732835"/>
              <a:ext cx="857250" cy="1269252"/>
              <a:chOff x="1230812" y="1628800"/>
              <a:chExt cx="857250" cy="1269252"/>
            </a:xfrm>
          </p:grpSpPr>
          <p:pic>
            <p:nvPicPr>
              <p:cNvPr id="12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812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4" name="직선 연결선 123"/>
              <p:cNvCxnSpPr/>
              <p:nvPr/>
            </p:nvCxnSpPr>
            <p:spPr>
              <a:xfrm>
                <a:off x="1533826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화살표 연결선 124"/>
              <p:cNvCxnSpPr/>
              <p:nvPr/>
            </p:nvCxnSpPr>
            <p:spPr>
              <a:xfrm>
                <a:off x="1230812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/>
              <p:cNvSpPr txBox="1"/>
              <p:nvPr/>
            </p:nvSpPr>
            <p:spPr>
              <a:xfrm>
                <a:off x="1230812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447361" y="1732835"/>
              <a:ext cx="1296144" cy="1269252"/>
              <a:chOff x="2411760" y="1628800"/>
              <a:chExt cx="1296144" cy="1269252"/>
            </a:xfrm>
          </p:grpSpPr>
          <p:pic>
            <p:nvPicPr>
              <p:cNvPr id="116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2100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7" name="직선 화살표 연결선 116"/>
              <p:cNvCxnSpPr/>
              <p:nvPr/>
            </p:nvCxnSpPr>
            <p:spPr>
              <a:xfrm>
                <a:off x="2512100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2512100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9" name="직선 연결선 118"/>
              <p:cNvCxnSpPr/>
              <p:nvPr/>
            </p:nvCxnSpPr>
            <p:spPr>
              <a:xfrm flipH="1">
                <a:off x="2411760" y="2259171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/>
              <p:cNvSpPr txBox="1"/>
              <p:nvPr/>
            </p:nvSpPr>
            <p:spPr>
              <a:xfrm>
                <a:off x="3369350" y="1962335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21" name="직선 화살표 연결선 120"/>
              <p:cNvCxnSpPr/>
              <p:nvPr/>
            </p:nvCxnSpPr>
            <p:spPr>
              <a:xfrm>
                <a:off x="3444658" y="1962335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2803699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>
              <a:off x="3836999" y="1735981"/>
              <a:ext cx="1562690" cy="1527716"/>
              <a:chOff x="3729390" y="1631946"/>
              <a:chExt cx="1562690" cy="1527716"/>
            </a:xfrm>
          </p:grpSpPr>
          <p:pic>
            <p:nvPicPr>
              <p:cNvPr id="10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6276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4" name="직선 화살표 연결선 103"/>
              <p:cNvCxnSpPr/>
              <p:nvPr/>
            </p:nvCxnSpPr>
            <p:spPr>
              <a:xfrm>
                <a:off x="4096276" y="1872207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4096276" y="1631946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953526" y="1965481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07" name="직선 화살표 연결선 106"/>
              <p:cNvCxnSpPr/>
              <p:nvPr/>
            </p:nvCxnSpPr>
            <p:spPr>
              <a:xfrm>
                <a:off x="5028834" y="1965481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/>
              <p:cNvCxnSpPr/>
              <p:nvPr/>
            </p:nvCxnSpPr>
            <p:spPr>
              <a:xfrm>
                <a:off x="4658502" y="2906649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/>
              <p:cNvSpPr txBox="1"/>
              <p:nvPr/>
            </p:nvSpPr>
            <p:spPr>
              <a:xfrm>
                <a:off x="4644008" y="2898052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729390" y="2567289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1" name="직선 화살표 연결선 110"/>
              <p:cNvCxnSpPr/>
              <p:nvPr/>
            </p:nvCxnSpPr>
            <p:spPr>
              <a:xfrm>
                <a:off x="4015388" y="2534328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4396085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flipH="1">
                <a:off x="4010600" y="2258577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flipH="1">
                <a:off x="4023656" y="2517133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4644008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/>
            <p:cNvGrpSpPr/>
            <p:nvPr/>
          </p:nvGrpSpPr>
          <p:grpSpPr>
            <a:xfrm>
              <a:off x="5774393" y="1973096"/>
              <a:ext cx="1065456" cy="1028991"/>
              <a:chOff x="5666784" y="1869061"/>
              <a:chExt cx="1065456" cy="1028991"/>
            </a:xfrm>
          </p:grpSpPr>
          <p:pic>
            <p:nvPicPr>
              <p:cNvPr id="98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2460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9" name="직선 연결선 98"/>
              <p:cNvCxnSpPr/>
              <p:nvPr/>
            </p:nvCxnSpPr>
            <p:spPr>
              <a:xfrm>
                <a:off x="6052269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H="1">
                <a:off x="5666784" y="2258577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 flipH="1">
                <a:off x="5679840" y="2517133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6300192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/>
            <p:cNvSpPr txBox="1"/>
            <p:nvPr/>
          </p:nvSpPr>
          <p:spPr>
            <a:xfrm>
              <a:off x="5736293" y="3080537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자르기 완성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906860" y="1794390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모서리 </a:t>
              </a:r>
              <a:endParaRPr lang="en-US" altLang="ko-KR" sz="1000" dirty="0"/>
            </a:p>
            <a:p>
              <a:r>
                <a:rPr lang="ko-KR" altLang="en-US" sz="1000" dirty="0"/>
                <a:t>이미지</a:t>
              </a:r>
            </a:p>
          </p:txBody>
        </p:sp>
        <p:cxnSp>
          <p:nvCxnSpPr>
            <p:cNvPr id="90" name="직선 화살표 연결선 89"/>
            <p:cNvCxnSpPr>
              <a:stCxn id="89" idx="1"/>
            </p:cNvCxnSpPr>
            <p:nvPr/>
          </p:nvCxnSpPr>
          <p:spPr>
            <a:xfrm flipH="1">
              <a:off x="6650607" y="1994445"/>
              <a:ext cx="256253" cy="20005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7004523" y="2271214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에지</a:t>
              </a:r>
              <a:endParaRPr lang="en-US" altLang="ko-KR" sz="1000" dirty="0"/>
            </a:p>
            <a:p>
              <a:r>
                <a:rPr lang="ko-KR" altLang="en-US" sz="1000" dirty="0"/>
                <a:t>이미지</a:t>
              </a:r>
            </a:p>
          </p:txBody>
        </p:sp>
        <p:cxnSp>
          <p:nvCxnSpPr>
            <p:cNvPr id="92" name="직선 화살표 연결선 91"/>
            <p:cNvCxnSpPr/>
            <p:nvPr/>
          </p:nvCxnSpPr>
          <p:spPr>
            <a:xfrm flipH="1">
              <a:off x="6657449" y="2471269"/>
              <a:ext cx="393307" cy="435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오른쪽 화살표 92"/>
            <p:cNvSpPr/>
            <p:nvPr/>
          </p:nvSpPr>
          <p:spPr>
            <a:xfrm>
              <a:off x="2186111" y="2471269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오른쪽 화살표 93"/>
            <p:cNvSpPr/>
            <p:nvPr/>
          </p:nvSpPr>
          <p:spPr>
            <a:xfrm>
              <a:off x="3698279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오른쪽 화살표 94"/>
            <p:cNvSpPr/>
            <p:nvPr/>
          </p:nvSpPr>
          <p:spPr>
            <a:xfrm>
              <a:off x="5426471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329334" y="1820149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00B050"/>
                  </a:solidFill>
                </a:rPr>
                <a:t>30x30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434583" y="2040530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828417" y="2034695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828417" y="2648951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425747" y="2659584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31470" y="4742101"/>
            <a:ext cx="5906702" cy="1798081"/>
            <a:chOff x="2387454" y="4687501"/>
            <a:chExt cx="5906702" cy="1798081"/>
          </a:xfrm>
        </p:grpSpPr>
        <p:grpSp>
          <p:nvGrpSpPr>
            <p:cNvPr id="11" name="그룹 10"/>
            <p:cNvGrpSpPr/>
            <p:nvPr/>
          </p:nvGrpSpPr>
          <p:grpSpPr>
            <a:xfrm>
              <a:off x="2387454" y="4991179"/>
              <a:ext cx="2530605" cy="1494403"/>
              <a:chOff x="2051720" y="4983308"/>
              <a:chExt cx="2530605" cy="1494403"/>
            </a:xfrm>
          </p:grpSpPr>
          <p:pic>
            <p:nvPicPr>
              <p:cNvPr id="147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4983308"/>
                <a:ext cx="2475920" cy="1152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9877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1825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" name="Picture 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1262" y="59356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" name="Picture 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0154" y="5939379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8" name="TextBox 167"/>
              <p:cNvSpPr txBox="1"/>
              <p:nvPr/>
            </p:nvSpPr>
            <p:spPr>
              <a:xfrm>
                <a:off x="2444178" y="6200712"/>
                <a:ext cx="17524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(a) </a:t>
                </a:r>
                <a:r>
                  <a:rPr lang="ko-KR" altLang="en-US" sz="1200" dirty="0"/>
                  <a:t>모서리 이미지 배치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342467" y="4687501"/>
              <a:ext cx="2951689" cy="1790210"/>
              <a:chOff x="5342467" y="4687501"/>
              <a:chExt cx="2951689" cy="1790210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5871698" y="4687501"/>
                <a:ext cx="24224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round </a:t>
                </a:r>
                <a:r>
                  <a:rPr lang="ko-KR" altLang="en-US" sz="1000" dirty="0"/>
                  <a:t>방식으로 에지 이미지 반복 배치</a:t>
                </a:r>
                <a:endParaRPr lang="en-US" altLang="ko-KR" sz="1000" dirty="0"/>
              </a:p>
            </p:txBody>
          </p:sp>
          <p:pic>
            <p:nvPicPr>
              <p:cNvPr id="140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6483" y="5000012"/>
                <a:ext cx="2475920" cy="1135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9" name="TextBox 168"/>
              <p:cNvSpPr txBox="1"/>
              <p:nvPr/>
            </p:nvSpPr>
            <p:spPr>
              <a:xfrm>
                <a:off x="5342467" y="6200712"/>
                <a:ext cx="27911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(b) round </a:t>
                </a:r>
                <a:r>
                  <a:rPr lang="ko-KR" altLang="en-US" sz="1200" dirty="0"/>
                  <a:t>방식으로 에지 이미지 배치</a:t>
                </a:r>
              </a:p>
            </p:txBody>
          </p:sp>
          <p:cxnSp>
            <p:nvCxnSpPr>
              <p:cNvPr id="170" name="직선 화살표 연결선 169"/>
              <p:cNvCxnSpPr/>
              <p:nvPr/>
            </p:nvCxnSpPr>
            <p:spPr>
              <a:xfrm flipH="1">
                <a:off x="6141763" y="4898636"/>
                <a:ext cx="169234" cy="149948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62" y="1052736"/>
            <a:ext cx="2475920" cy="115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2748606" y="1094703"/>
            <a:ext cx="1152815" cy="1068100"/>
            <a:chOff x="682881" y="128652"/>
            <a:chExt cx="1152815" cy="1068100"/>
          </a:xfrm>
        </p:grpSpPr>
        <p:grpSp>
          <p:nvGrpSpPr>
            <p:cNvPr id="64" name="그룹 63"/>
            <p:cNvGrpSpPr/>
            <p:nvPr/>
          </p:nvGrpSpPr>
          <p:grpSpPr>
            <a:xfrm>
              <a:off x="775445" y="195280"/>
              <a:ext cx="973193" cy="957370"/>
              <a:chOff x="1659437" y="1844824"/>
              <a:chExt cx="973193" cy="95737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1659437" y="1844824"/>
                <a:ext cx="33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A</a:t>
                </a:r>
                <a:endParaRPr lang="ko-KR" altLang="en-US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59437" y="2432862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Z</a:t>
                </a:r>
                <a:endParaRPr lang="ko-KR" altLang="en-US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236368" y="2432862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M</a:t>
                </a:r>
                <a:endParaRPr lang="ko-KR" altLang="en-US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659437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</a:t>
                </a:r>
                <a:endParaRPr lang="ko-KR" altLang="en-US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933752" y="243286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</a:t>
                </a:r>
                <a:endParaRPr lang="ko-KR" altLang="en-US" dirty="0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2229256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</a:t>
                </a:r>
                <a:endParaRPr lang="ko-KR" altLang="en-US" dirty="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1933362" y="1844824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★</a:t>
                </a:r>
                <a:endParaRPr lang="ko-KR" altLang="en-US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264420" y="1844824"/>
                <a:ext cx="3161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P</a:t>
                </a:r>
                <a:endParaRPr lang="ko-KR" altLang="en-US" dirty="0"/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682881" y="128652"/>
              <a:ext cx="1152815" cy="10681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748606" y="2302904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(a) border.png</a:t>
            </a:r>
            <a:endParaRPr lang="ko-KR" alt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4281690" y="2302903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(b) </a:t>
            </a:r>
            <a:r>
              <a:rPr lang="ko-KR" altLang="en-US" sz="1200" dirty="0"/>
              <a:t>테두리에 이미지를 입힐</a:t>
            </a:r>
            <a:r>
              <a:rPr lang="en-US" altLang="ko-KR" sz="1200" dirty="0"/>
              <a:t> &lt;p&gt; </a:t>
            </a:r>
            <a:r>
              <a:rPr lang="ko-KR" altLang="en-US" sz="1200" dirty="0"/>
              <a:t>태그 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073120" y="1530663"/>
            <a:ext cx="1039557" cy="272415"/>
          </a:xfrm>
          <a:prstGeom prst="wedgeRoundRectCallout">
            <a:avLst>
              <a:gd name="adj1" fmla="val -71653"/>
              <a:gd name="adj2" fmla="val 406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20px</a:t>
            </a:r>
            <a:r>
              <a:rPr lang="ko-KR" altLang="en-US" sz="1000" dirty="0"/>
              <a:t>의 테두리</a:t>
            </a:r>
          </a:p>
        </p:txBody>
      </p:sp>
      <p:sp>
        <p:nvSpPr>
          <p:cNvPr id="77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이미지 테두리 만드는 예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67956" y="1087591"/>
            <a:ext cx="16946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① 원본 이미지 준비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39552" y="2637371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539552" y="4581128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7956" y="2833772"/>
            <a:ext cx="1467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② 모서리와 에지</a:t>
            </a:r>
            <a:endParaRPr lang="en-US" altLang="ko-KR" sz="1400" kern="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이미지 자르기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7956" y="4777988"/>
            <a:ext cx="1713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③ 모서리 이미지와</a:t>
            </a:r>
            <a:endParaRPr lang="en-US" altLang="ko-KR" sz="1400" kern="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에지 이미지 배치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247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53EEA60-261C-4288-8811-83F8DAC39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64" y="893532"/>
            <a:ext cx="1994513" cy="587727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4–17 </a:t>
            </a:r>
            <a:r>
              <a:rPr lang="ko-KR" altLang="en-US" dirty="0"/>
              <a:t>이미지 테두리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143043"/>
            <a:ext cx="5472608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</a:t>
            </a:r>
          </a:p>
          <a:p>
            <a:pPr defTabSz="180000"/>
            <a:r>
              <a:rPr lang="en-US" altLang="ko-KR" sz="1200" dirty="0"/>
              <a:t>	background : yellow;</a:t>
            </a:r>
          </a:p>
          <a:p>
            <a:pPr defTabSz="180000"/>
            <a:r>
              <a:rPr lang="en-US" altLang="ko-KR" sz="1200" dirty="0"/>
              <a:t>	width : 200px; </a:t>
            </a:r>
          </a:p>
          <a:p>
            <a:pPr defTabSz="180000"/>
            <a:r>
              <a:rPr lang="en-US" altLang="ko-KR" sz="1200" dirty="0"/>
              <a:t>	height : 60px;</a:t>
            </a:r>
          </a:p>
          <a:p>
            <a:pPr defTabSz="180000"/>
            <a:r>
              <a:rPr lang="en-US" altLang="ko-KR" sz="1200" dirty="0"/>
              <a:t>	padding : 10px; </a:t>
            </a:r>
          </a:p>
          <a:p>
            <a:pPr defTabSz="180000"/>
            <a:r>
              <a:rPr lang="en-US" altLang="ko-KR" sz="1200" dirty="0"/>
              <a:t>	border : 20px solid 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; /*border-width</a:t>
            </a:r>
            <a:r>
              <a:rPr lang="ko-KR" altLang="en-US" sz="1200" dirty="0"/>
              <a:t>와 </a:t>
            </a:r>
            <a:r>
              <a:rPr lang="en-US" altLang="ko-KR" sz="1200" dirty="0"/>
              <a:t>border-style </a:t>
            </a:r>
            <a:r>
              <a:rPr lang="ko-KR" altLang="en-US" sz="1200" dirty="0"/>
              <a:t>동시 지정 </a:t>
            </a:r>
            <a:r>
              <a:rPr lang="en-US" altLang="ko-KR" sz="1200" dirty="0"/>
              <a:t>*/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#round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/>
              <a:t>url</a:t>
            </a:r>
            <a:r>
              <a:rPr lang="en-US" altLang="ko-KR" sz="1200" b="1" dirty="0"/>
              <a:t>("media/border.png") 30 round;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#repeat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/>
              <a:t>url</a:t>
            </a:r>
            <a:r>
              <a:rPr lang="en-US" altLang="ko-KR" sz="1200" b="1" dirty="0"/>
              <a:t>("media/border.png") 30 repeat;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#stretch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/>
              <a:t>url</a:t>
            </a:r>
            <a:r>
              <a:rPr lang="en-US" altLang="ko-KR" sz="1200" b="1" dirty="0"/>
              <a:t>("media/border.png") 30 stretch;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다음은 원본 이미지입니다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="media/border.png" alt="</a:t>
            </a:r>
            <a:r>
              <a:rPr lang="ko-KR" altLang="en-US" sz="1200" dirty="0"/>
              <a:t>원본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&lt;p&gt;20x20 </a:t>
            </a:r>
            <a:r>
              <a:rPr lang="ko-KR" altLang="en-US" sz="1200" dirty="0"/>
              <a:t>크기의 회색 테두리를 가진 </a:t>
            </a:r>
            <a:r>
              <a:rPr lang="en-US" altLang="ko-KR" sz="1200" dirty="0"/>
              <a:t>P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id="round"</a:t>
            </a:r>
            <a:r>
              <a:rPr lang="en-US" altLang="ko-KR" sz="1200" dirty="0"/>
              <a:t>&gt;round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id="repeat"</a:t>
            </a:r>
            <a:r>
              <a:rPr lang="en-US" altLang="ko-KR" sz="1200" dirty="0"/>
              <a:t>&gt;repeat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id="stretch"</a:t>
            </a:r>
            <a:r>
              <a:rPr lang="en-US" altLang="ko-KR" sz="1200" dirty="0"/>
              <a:t>&gt;stretch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213069" y="4335414"/>
            <a:ext cx="1338084" cy="442674"/>
          </a:xfrm>
          <a:prstGeom prst="wedgeRoundRectCallout">
            <a:avLst>
              <a:gd name="adj1" fmla="val 73429"/>
              <a:gd name="adj2" fmla="val -228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테두리 길이에 맞게</a:t>
            </a:r>
            <a:endParaRPr lang="en-US" altLang="ko-KR" sz="1000" dirty="0"/>
          </a:p>
          <a:p>
            <a:r>
              <a:rPr lang="ko-KR" altLang="en-US" sz="1000" dirty="0"/>
              <a:t>이미지 크기 조절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77160" y="5055494"/>
            <a:ext cx="1037637" cy="442674"/>
          </a:xfrm>
          <a:prstGeom prst="wedgeRoundRectCallout">
            <a:avLst>
              <a:gd name="adj1" fmla="val 73766"/>
              <a:gd name="adj2" fmla="val 474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크기</a:t>
            </a:r>
            <a:endParaRPr lang="en-US" altLang="ko-KR" sz="1000" dirty="0"/>
          </a:p>
          <a:p>
            <a:r>
              <a:rPr lang="ko-KR" altLang="en-US" sz="1000" dirty="0"/>
              <a:t>조절하지 안음</a:t>
            </a:r>
          </a:p>
        </p:txBody>
      </p:sp>
    </p:spTree>
    <p:extLst>
      <p:ext uri="{BB962C8B-B14F-4D97-AF65-F5344CB8AC3E}">
        <p14:creationId xmlns:p14="http://schemas.microsoft.com/office/powerpoint/2010/main" val="14560909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다루기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배경 색이나 이미지지정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background-color, background-image</a:t>
            </a:r>
          </a:p>
          <a:p>
            <a:pPr lvl="1"/>
            <a:r>
              <a:rPr lang="ko-KR" altLang="en-US" dirty="0" err="1"/>
              <a:t>둘다</a:t>
            </a:r>
            <a:r>
              <a:rPr lang="ko-KR" altLang="en-US" dirty="0"/>
              <a:t> 지정되면 배경 이미지가 출력되지 않는 영역에 배경색 출력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배경 이미지의 위치</a:t>
            </a:r>
            <a:r>
              <a:rPr lang="en-US" altLang="ko-KR" dirty="0"/>
              <a:t>, background-position</a:t>
            </a:r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배경 이미지 반복 출력</a:t>
            </a:r>
            <a:r>
              <a:rPr lang="en-US" altLang="ko-KR" dirty="0"/>
              <a:t>, background-repeat</a:t>
            </a:r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63688" y="2636912"/>
            <a:ext cx="6336704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div {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background-color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background-image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("media/spongebob.png");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63688" y="4437112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background-position : center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center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박스 중간에 이미지 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63688" y="5661248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background-repeat : repeat-y; 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위에서 아래로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이미지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반복 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0311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874937" y="836712"/>
            <a:ext cx="7161559" cy="2716088"/>
            <a:chOff x="1154857" y="928936"/>
            <a:chExt cx="7161559" cy="271608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54857" y="1190546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/>
                <a:t>	background-color :  </a:t>
              </a:r>
              <a:r>
                <a:rPr lang="en-US" altLang="ko-KR" sz="1200" dirty="0" err="1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/>
                <a:t>	background-repeat : no-repeat;</a:t>
              </a:r>
            </a:p>
            <a:p>
              <a:pPr defTabSz="180000"/>
              <a:r>
                <a:rPr lang="en-US" altLang="ko-KR" sz="1200" dirty="0"/>
                <a:t>	background-position : left center;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154857" y="2897556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/>
                <a:t>&lt;/div&gt;</a:t>
              </a:r>
              <a:endParaRPr lang="ko-KR" altLang="en-US" sz="12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54613" y="928936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2457" y="263594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167178" y="940700"/>
              <a:ext cx="3149238" cy="2704324"/>
              <a:chOff x="5167178" y="437610"/>
              <a:chExt cx="3149238" cy="2704324"/>
            </a:xfrm>
          </p:grpSpPr>
          <p:pic>
            <p:nvPicPr>
              <p:cNvPr id="59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8943" y="752103"/>
                <a:ext cx="2028825" cy="202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3" name="그룹 2052"/>
              <p:cNvGrpSpPr/>
              <p:nvPr/>
            </p:nvGrpSpPr>
            <p:grpSpPr>
              <a:xfrm>
                <a:off x="5453975" y="437610"/>
                <a:ext cx="2862441" cy="2704324"/>
                <a:chOff x="4877911" y="1660780"/>
                <a:chExt cx="2862441" cy="2704324"/>
              </a:xfrm>
            </p:grpSpPr>
            <p:sp>
              <p:nvSpPr>
                <p:cNvPr id="5" name="직사각형 4"/>
                <p:cNvSpPr/>
                <p:nvPr/>
              </p:nvSpPr>
              <p:spPr>
                <a:xfrm>
                  <a:off x="6518543" y="4118883"/>
                  <a:ext cx="1221809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background-color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1" name="직선 화살표 연결선 10"/>
                <p:cNvCxnSpPr>
                  <a:stCxn id="5" idx="0"/>
                </p:cNvCxnSpPr>
                <p:nvPr/>
              </p:nvCxnSpPr>
              <p:spPr>
                <a:xfrm flipH="1" flipV="1">
                  <a:off x="7129447" y="3730641"/>
                  <a:ext cx="1" cy="388242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직사각형 11"/>
                <p:cNvSpPr/>
                <p:nvPr/>
              </p:nvSpPr>
              <p:spPr>
                <a:xfrm>
                  <a:off x="5267441" y="4115173"/>
                  <a:ext cx="1332416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background-image 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5" name="직선 화살표 연결선 14"/>
                <p:cNvCxnSpPr>
                  <a:stCxn id="12" idx="0"/>
                </p:cNvCxnSpPr>
                <p:nvPr/>
              </p:nvCxnSpPr>
              <p:spPr>
                <a:xfrm flipH="1" flipV="1">
                  <a:off x="5912496" y="3332035"/>
                  <a:ext cx="21153" cy="783138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꺾인 연결선 25"/>
                <p:cNvCxnSpPr/>
                <p:nvPr/>
              </p:nvCxnSpPr>
              <p:spPr>
                <a:xfrm rot="16200000" flipH="1">
                  <a:off x="5139130" y="2203968"/>
                  <a:ext cx="807254" cy="213320"/>
                </a:xfrm>
                <a:prstGeom prst="bentConnector3">
                  <a:avLst>
                    <a:gd name="adj1" fmla="val 100737"/>
                  </a:avLst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직사각형 28"/>
                <p:cNvSpPr/>
                <p:nvPr/>
              </p:nvSpPr>
              <p:spPr>
                <a:xfrm>
                  <a:off x="4877911" y="1660780"/>
                  <a:ext cx="2111475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background-position : left center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5167178" y="2401783"/>
                <a:ext cx="105830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>
                    <a:solidFill>
                      <a:srgbClr val="C00000"/>
                    </a:solidFill>
                  </a:rPr>
                  <a:t>100</a:t>
                </a:r>
                <a:r>
                  <a:rPr lang="ko-KR" altLang="en-US" sz="1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sz="1000" dirty="0">
                    <a:solidFill>
                      <a:srgbClr val="C00000"/>
                    </a:solidFill>
                  </a:rPr>
                  <a:t>x 100 </a:t>
                </a:r>
                <a:r>
                  <a:rPr lang="ko-KR" altLang="en-US" sz="1000" dirty="0">
                    <a:solidFill>
                      <a:srgbClr val="C00000"/>
                    </a:solidFill>
                  </a:rPr>
                  <a:t>크기</a:t>
                </a:r>
              </a:p>
            </p:txBody>
          </p:sp>
          <p:cxnSp>
            <p:nvCxnSpPr>
              <p:cNvPr id="2064" name="꺾인 연결선 2063"/>
              <p:cNvCxnSpPr>
                <a:stCxn id="62" idx="0"/>
              </p:cNvCxnSpPr>
              <p:nvPr/>
            </p:nvCxnSpPr>
            <p:spPr>
              <a:xfrm rot="5400000" flipH="1" flipV="1">
                <a:off x="5754435" y="1930736"/>
                <a:ext cx="412943" cy="529153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직사각형 1"/>
              <p:cNvSpPr/>
              <p:nvPr/>
            </p:nvSpPr>
            <p:spPr>
              <a:xfrm>
                <a:off x="6239980" y="803295"/>
                <a:ext cx="1913737" cy="1914014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848812" y="3821742"/>
            <a:ext cx="7089036" cy="2442968"/>
            <a:chOff x="1155372" y="3738925"/>
            <a:chExt cx="7089036" cy="2442968"/>
          </a:xfrm>
        </p:grpSpPr>
        <p:pic>
          <p:nvPicPr>
            <p:cNvPr id="205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683" y="4170973"/>
              <a:ext cx="1990725" cy="200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모서리가 둥근 직사각형 40"/>
            <p:cNvSpPr/>
            <p:nvPr/>
          </p:nvSpPr>
          <p:spPr>
            <a:xfrm>
              <a:off x="1155372" y="4000535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/>
                <a:t>	background-color :  </a:t>
              </a:r>
              <a:r>
                <a:rPr lang="en-US" altLang="ko-KR" sz="1200" dirty="0" err="1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/>
                <a:t>	background-repeat : </a:t>
              </a:r>
              <a:r>
                <a:rPr lang="en-US" altLang="ko-KR" sz="1200" b="1" dirty="0"/>
                <a:t>repeat-y;</a:t>
              </a:r>
            </a:p>
            <a:p>
              <a:pPr defTabSz="180000"/>
              <a:r>
                <a:rPr lang="en-US" altLang="ko-KR" sz="1200" dirty="0"/>
                <a:t>	background-position : </a:t>
              </a:r>
              <a:r>
                <a:rPr lang="en-US" altLang="ko-KR" sz="1200" b="1" dirty="0"/>
                <a:t>center center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155372" y="5706834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/>
                <a:t>&lt;/div&gt;</a:t>
              </a:r>
              <a:endParaRPr lang="ko-KR" alt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94732" y="3738925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52576" y="5445224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84948" y="4213757"/>
              <a:ext cx="1913737" cy="191401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배경 만들기 연습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3378" y="1069507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100x100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크기로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왼쪽 중간에 배경 이미지 넣기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3378" y="4092021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center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위치에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y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축을 따라 배경 이미지 반복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803089" y="3659973"/>
            <a:ext cx="716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35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background </a:t>
            </a:r>
            <a:r>
              <a:rPr lang="ko-KR" altLang="en-US"/>
              <a:t>단축 프로퍼티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/>
              <a:t>background</a:t>
            </a:r>
          </a:p>
          <a:p>
            <a:pPr lvl="1"/>
            <a:r>
              <a:rPr lang="ko-KR" altLang="en-US"/>
              <a:t>배경을 꾸미는 여러 값을 한 번에 지정하는 단축 프로퍼티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7624" y="2636912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background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 center center/100px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100px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repeat-y;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3" y="3638347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background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	/*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배경색을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설정 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3" y="4653136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400" dirty="0"/>
              <a:t>background :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("media/spongebob.png"); /* </a:t>
            </a:r>
            <a:r>
              <a:rPr lang="ko-KR" altLang="en-US" sz="1400" dirty="0"/>
              <a:t>배경 이미지 지정 *</a:t>
            </a:r>
            <a:r>
              <a:rPr lang="en-US" altLang="ko-KR" sz="1400" dirty="0"/>
              <a:t>/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37131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61A5C4C-EA97-4E91-832D-C11EDA2DB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049" y="1999726"/>
            <a:ext cx="2487451" cy="334200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4–18 &lt;div&gt; </a:t>
            </a:r>
            <a:r>
              <a:rPr lang="ko-KR" altLang="en-US" dirty="0"/>
              <a:t>박스에 배경 꾸미기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83568" y="1412776"/>
            <a:ext cx="4608512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배경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/>
              <a:t>	background-color : </a:t>
            </a:r>
            <a:r>
              <a:rPr lang="en-US" altLang="ko-KR" sz="1200" dirty="0" err="1"/>
              <a:t>skyblue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background-size : 100px </a:t>
            </a:r>
            <a:r>
              <a:rPr lang="en-US" altLang="ko-KR" sz="1200" dirty="0" err="1"/>
              <a:t>100px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background-image 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/>
              <a:t>	background-repeat : repeat-y;</a:t>
            </a:r>
          </a:p>
          <a:p>
            <a:pPr defTabSz="180000"/>
            <a:r>
              <a:rPr lang="en-US" altLang="ko-KR" sz="1200" dirty="0"/>
              <a:t>	background-position : center </a:t>
            </a:r>
            <a:r>
              <a:rPr lang="en-US" altLang="ko-KR" sz="1200" dirty="0" err="1"/>
              <a:t>center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/>
              <a:t>	width : 200px;</a:t>
            </a:r>
          </a:p>
          <a:p>
            <a:pPr defTabSz="180000"/>
            <a:r>
              <a:rPr lang="en-US" altLang="ko-KR" sz="1200" dirty="0"/>
              <a:t>	height : 200px; </a:t>
            </a:r>
          </a:p>
          <a:p>
            <a:pPr defTabSz="180000"/>
            <a:r>
              <a:rPr lang="en-US" altLang="ko-KR" sz="1200" dirty="0"/>
              <a:t>	color : </a:t>
            </a:r>
            <a:r>
              <a:rPr lang="en-US" altLang="ko-KR" sz="1200" dirty="0" err="1"/>
              <a:t>blueviolet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font-size : 16px;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&lt;h3&gt;div </a:t>
            </a:r>
            <a:r>
              <a:rPr lang="ko-KR" altLang="en-US" sz="1200" dirty="0"/>
              <a:t>박스에 배경 꾸미기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&lt;div&gt;SpongeBob is an over-optimistic</a:t>
            </a:r>
          </a:p>
          <a:p>
            <a:pPr defTabSz="180000"/>
            <a:r>
              <a:rPr lang="en-US" altLang="ko-KR" sz="1200" dirty="0"/>
              <a:t> sponge that annoys other characters. 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724128" y="5517232"/>
            <a:ext cx="1817345" cy="442674"/>
          </a:xfrm>
          <a:prstGeom prst="wedgeRoundRectCallout">
            <a:avLst>
              <a:gd name="adj1" fmla="val 8640"/>
              <a:gd name="adj2" fmla="val -141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&lt;div&gt;</a:t>
            </a:r>
            <a:r>
              <a:rPr lang="ko-KR" altLang="en-US" sz="1000" dirty="0"/>
              <a:t>크기는 </a:t>
            </a:r>
            <a:r>
              <a:rPr lang="en-US" altLang="ko-KR" sz="1000" dirty="0"/>
              <a:t>200x200</a:t>
            </a:r>
            <a:r>
              <a:rPr lang="ko-KR" altLang="en-US" sz="1000" dirty="0"/>
              <a:t>이며</a:t>
            </a:r>
            <a:endParaRPr lang="en-US" altLang="ko-KR" sz="1000" dirty="0"/>
          </a:p>
          <a:p>
            <a:r>
              <a:rPr lang="ko-KR" altLang="en-US" sz="1000" dirty="0"/>
              <a:t>배경이미지 크기는 </a:t>
            </a:r>
            <a:r>
              <a:rPr lang="en-US" altLang="ko-KR" sz="1000" dirty="0"/>
              <a:t>100x100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51575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 그림자</a:t>
            </a:r>
            <a:r>
              <a:rPr lang="en-US" altLang="ko-KR" dirty="0"/>
              <a:t>, text-shadow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text-shadow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493153" y="3156630"/>
            <a:ext cx="6451899" cy="1552852"/>
            <a:chOff x="1043608" y="2390964"/>
            <a:chExt cx="6451899" cy="1552852"/>
          </a:xfrm>
        </p:grpSpPr>
        <p:grpSp>
          <p:nvGrpSpPr>
            <p:cNvPr id="9" name="그룹 8"/>
            <p:cNvGrpSpPr/>
            <p:nvPr/>
          </p:nvGrpSpPr>
          <p:grpSpPr>
            <a:xfrm>
              <a:off x="4114373" y="2558824"/>
              <a:ext cx="3381134" cy="1384992"/>
              <a:chOff x="4619601" y="1744590"/>
              <a:chExt cx="3381134" cy="138499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679327" y="1947837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0000"/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607737" y="1853794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5718387" y="1818249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5804054" y="1851537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/>
              <p:cNvSpPr/>
              <p:nvPr/>
            </p:nvSpPr>
            <p:spPr>
              <a:xfrm>
                <a:off x="5366477" y="2667917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h-shadow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cxnSp>
            <p:nvCxnSpPr>
              <p:cNvPr id="27" name="직선 화살표 연결선 26"/>
              <p:cNvCxnSpPr/>
              <p:nvPr/>
            </p:nvCxnSpPr>
            <p:spPr>
              <a:xfrm>
                <a:off x="5469415" y="2591140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H="1">
                <a:off x="5803455" y="2591140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 flipH="1">
                <a:off x="5397407" y="2076159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5325399" y="197323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/>
              <p:nvPr/>
            </p:nvCxnSpPr>
            <p:spPr>
              <a:xfrm>
                <a:off x="5475230" y="1744590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/>
              <p:nvPr/>
            </p:nvCxnSpPr>
            <p:spPr>
              <a:xfrm flipV="1">
                <a:off x="5475230" y="2070647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/>
              <p:cNvSpPr/>
              <p:nvPr/>
            </p:nvSpPr>
            <p:spPr>
              <a:xfrm>
                <a:off x="4619601" y="1875829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v-shadow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143128" y="2529417"/>
                <a:ext cx="85760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color: red</a:t>
                </a:r>
                <a:endParaRPr lang="ko-KR" altLang="en-US" sz="1200" dirty="0"/>
              </a:p>
            </p:txBody>
          </p:sp>
          <p:cxnSp>
            <p:nvCxnSpPr>
              <p:cNvPr id="48" name="직선 화살표 연결선 47"/>
              <p:cNvCxnSpPr>
                <a:stCxn id="46" idx="0"/>
              </p:cNvCxnSpPr>
              <p:nvPr/>
            </p:nvCxnSpPr>
            <p:spPr>
              <a:xfrm flipH="1" flipV="1">
                <a:off x="7571931" y="2276371"/>
                <a:ext cx="1" cy="25304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모서리가 둥근 직사각형 33"/>
            <p:cNvSpPr/>
            <p:nvPr/>
          </p:nvSpPr>
          <p:spPr>
            <a:xfrm>
              <a:off x="1043608" y="2652574"/>
              <a:ext cx="2830478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/>
                <a:t>div.red</a:t>
              </a:r>
              <a:r>
                <a:rPr lang="en-US" altLang="ko-KR" sz="1200" dirty="0"/>
                <a:t> {</a:t>
              </a:r>
            </a:p>
            <a:p>
              <a:pPr defTabSz="180000"/>
              <a:r>
                <a:rPr lang="en-US" altLang="ko-KR" sz="1200" b="1" dirty="0"/>
                <a:t>	text-shadow : 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red;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043608" y="3568740"/>
              <a:ext cx="2825228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/>
                <a:t>&lt;div class="red"&gt;</a:t>
              </a:r>
              <a:r>
                <a:rPr lang="en-US" altLang="ko-KR" sz="1200" b="1" dirty="0"/>
                <a:t>Drop Shadow</a:t>
              </a:r>
              <a:r>
                <a:rPr lang="en-US" altLang="ko-KR" sz="1200" dirty="0"/>
                <a:t>&lt;/div&gt;</a:t>
              </a:r>
              <a:endParaRPr lang="ko-KR" alt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56996" y="2390964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14840" y="3307130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504577" y="4964446"/>
            <a:ext cx="6502677" cy="1606825"/>
            <a:chOff x="1082427" y="4607340"/>
            <a:chExt cx="6502677" cy="1606825"/>
          </a:xfrm>
        </p:grpSpPr>
        <p:grpSp>
          <p:nvGrpSpPr>
            <p:cNvPr id="10" name="그룹 9"/>
            <p:cNvGrpSpPr/>
            <p:nvPr/>
          </p:nvGrpSpPr>
          <p:grpSpPr>
            <a:xfrm>
              <a:off x="3994764" y="4829173"/>
              <a:ext cx="3590340" cy="1384992"/>
              <a:chOff x="4499992" y="4014939"/>
              <a:chExt cx="3590340" cy="138499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5559718" y="4218186"/>
                <a:ext cx="2263761" cy="461665"/>
              </a:xfrm>
              <a:prstGeom prst="rect">
                <a:avLst/>
              </a:prstGeom>
              <a:noFill/>
              <a:effectLst>
                <a:glow rad="101600">
                  <a:srgbClr val="FF5B5B"/>
                </a:glo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FF5B5B"/>
                    </a:solidFill>
                    <a:effectLst>
                      <a:glow rad="114300">
                        <a:srgbClr val="FF5B5B"/>
                      </a:glow>
                    </a:effectLst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5B5B"/>
                  </a:solidFill>
                  <a:effectLst>
                    <a:glow rad="114300">
                      <a:srgbClr val="FF5B5B"/>
                    </a:glow>
                  </a:effectLst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488128" y="4124143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53" name="직선 연결선 52"/>
              <p:cNvCxnSpPr/>
              <p:nvPr/>
            </p:nvCxnSpPr>
            <p:spPr>
              <a:xfrm>
                <a:off x="5598778" y="4088598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5684445" y="4121886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직사각형 54"/>
              <p:cNvSpPr/>
              <p:nvPr/>
            </p:nvSpPr>
            <p:spPr>
              <a:xfrm>
                <a:off x="5246868" y="4938266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h-shadow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cxnSp>
            <p:nvCxnSpPr>
              <p:cNvPr id="56" name="직선 화살표 연결선 55"/>
              <p:cNvCxnSpPr/>
              <p:nvPr/>
            </p:nvCxnSpPr>
            <p:spPr>
              <a:xfrm>
                <a:off x="5349806" y="4861489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flipH="1">
                <a:off x="5683846" y="4861489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flipH="1">
                <a:off x="5277798" y="434650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flipH="1">
                <a:off x="5205790" y="4243587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/>
              <p:nvPr/>
            </p:nvCxnSpPr>
            <p:spPr>
              <a:xfrm>
                <a:off x="5355621" y="4014939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/>
              <p:nvPr/>
            </p:nvCxnSpPr>
            <p:spPr>
              <a:xfrm flipV="1">
                <a:off x="5355621" y="4340996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/>
              <p:cNvSpPr/>
              <p:nvPr/>
            </p:nvSpPr>
            <p:spPr>
              <a:xfrm>
                <a:off x="4499992" y="4146178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v-shadow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7234585" y="4828356"/>
                <a:ext cx="8557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color(red)</a:t>
                </a:r>
                <a:endParaRPr lang="ko-KR" altLang="en-US" sz="1200" dirty="0"/>
              </a:p>
            </p:txBody>
          </p:sp>
          <p:cxnSp>
            <p:nvCxnSpPr>
              <p:cNvPr id="64" name="직선 화살표 연결선 63"/>
              <p:cNvCxnSpPr>
                <a:stCxn id="63" idx="0"/>
              </p:cNvCxnSpPr>
              <p:nvPr/>
            </p:nvCxnSpPr>
            <p:spPr>
              <a:xfrm flipH="1" flipV="1">
                <a:off x="7593810" y="4573374"/>
                <a:ext cx="68649" cy="25498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직사각형 64"/>
              <p:cNvSpPr/>
              <p:nvPr/>
            </p:nvSpPr>
            <p:spPr>
              <a:xfrm>
                <a:off x="6386861" y="4854188"/>
                <a:ext cx="9356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blur-radius</a:t>
                </a:r>
              </a:p>
              <a:p>
                <a:r>
                  <a:rPr lang="en-US" altLang="ko-KR" sz="1200" dirty="0"/>
                  <a:t>(5px)</a:t>
                </a:r>
                <a:endParaRPr lang="ko-KR" altLang="en-US" sz="1200" dirty="0"/>
              </a:p>
            </p:txBody>
          </p:sp>
          <p:cxnSp>
            <p:nvCxnSpPr>
              <p:cNvPr id="69" name="직선 화살표 연결선 68"/>
              <p:cNvCxnSpPr>
                <a:stCxn id="65" idx="0"/>
              </p:cNvCxnSpPr>
              <p:nvPr/>
            </p:nvCxnSpPr>
            <p:spPr>
              <a:xfrm flipV="1">
                <a:off x="6854682" y="4607843"/>
                <a:ext cx="0" cy="2463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모서리가 둥근 직사각형 39"/>
            <p:cNvSpPr/>
            <p:nvPr/>
          </p:nvSpPr>
          <p:spPr>
            <a:xfrm>
              <a:off x="1082427" y="4868950"/>
              <a:ext cx="2908436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/>
                <a:t>div.blur</a:t>
              </a:r>
              <a:r>
                <a:rPr lang="en-US" altLang="ko-KR" sz="1200" dirty="0"/>
                <a:t>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/>
                <a:t>text-shadow : 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5px red;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082427" y="5872996"/>
              <a:ext cx="2912337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/>
                <a:t>&lt;div class="blur"&gt;</a:t>
              </a:r>
              <a:r>
                <a:rPr lang="en-US" altLang="ko-KR" sz="1200" b="1" dirty="0"/>
                <a:t>Drop Shadow</a:t>
              </a:r>
              <a:r>
                <a:rPr lang="en-US" altLang="ko-KR" sz="1200" dirty="0"/>
                <a:t>&lt;/div&gt;</a:t>
              </a:r>
              <a:endParaRPr lang="ko-KR" alt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97722" y="4607340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055566" y="561138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1435309" y="4878853"/>
            <a:ext cx="702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36" y="1717957"/>
            <a:ext cx="7164288" cy="145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265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139952" y="1482813"/>
            <a:ext cx="457200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텍스트 그림자 만들기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"&gt;Drop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"&gt;Color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"&gt;Blur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"&gt;Glow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"&gt;WordArt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"&gt;3D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"&gt;Multiple Shadow Effect&lt;/div&gt;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C3B82E-F0E0-4049-ACCC-AE7099CC2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8"/>
            <a:ext cx="3094988" cy="351483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4–19 text-shadow</a:t>
            </a:r>
            <a:r>
              <a:rPr lang="ko-KR" altLang="en-US" dirty="0"/>
              <a:t>로 텍스트 그림자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12648" y="1340768"/>
            <a:ext cx="3216089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-8"&gt;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ko-KR" altLang="en-US" sz="1000" dirty="0"/>
              <a:t>텍스트 그림자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div { </a:t>
            </a:r>
          </a:p>
          <a:p>
            <a:pPr defTabSz="180000"/>
            <a:r>
              <a:rPr lang="en-US" altLang="ko-KR" sz="1000" dirty="0"/>
              <a:t>	font : normal 24px </a:t>
            </a:r>
            <a:r>
              <a:rPr lang="en-US" altLang="ko-KR" sz="1000" dirty="0" err="1"/>
              <a:t>verdana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text-shadow : 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text-shadow : 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text-shadow : 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5px </a:t>
            </a:r>
            <a:r>
              <a:rPr lang="en-US" altLang="ko-KR" sz="1000" dirty="0" err="1"/>
              <a:t>skyBlue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text-shadow : 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color : white;</a:t>
            </a:r>
          </a:p>
          <a:p>
            <a:pPr defTabSz="180000"/>
            <a:r>
              <a:rPr lang="en-US" altLang="ko-KR" sz="1000" dirty="0"/>
              <a:t>	text-shadow : 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color : white;</a:t>
            </a:r>
          </a:p>
          <a:p>
            <a:pPr defTabSz="180000"/>
            <a:r>
              <a:rPr lang="en-US" altLang="ko-KR" sz="1000" dirty="0"/>
              <a:t>	text-shadow : 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4px black;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color : yellow;</a:t>
            </a:r>
          </a:p>
          <a:p>
            <a:pPr defTabSz="180000"/>
            <a:r>
              <a:rPr lang="en-US" altLang="ko-KR" sz="1000" dirty="0"/>
              <a:t>	text-shadow : 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black, </a:t>
            </a:r>
          </a:p>
          <a:p>
            <a:pPr defTabSz="180000"/>
            <a:r>
              <a:rPr lang="en-US" altLang="ko-KR" sz="1000" dirty="0"/>
              <a:t>					0 0 25px blue, 0 0 5px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</a:t>
            </a:r>
          </a:p>
          <a:p>
            <a:pPr defTabSz="180000"/>
            <a:r>
              <a:rPr lang="en-US" altLang="ko-KR" sz="1000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68663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문서에 </a:t>
            </a:r>
            <a:r>
              <a:rPr lang="en-US" altLang="ko-KR"/>
              <a:t>CSS3 </a:t>
            </a:r>
            <a:r>
              <a:rPr lang="ko-KR" altLang="en-US"/>
              <a:t>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문서에 </a:t>
            </a:r>
            <a:r>
              <a:rPr lang="en-US" altLang="ko-KR" dirty="0"/>
              <a:t>CSS3 </a:t>
            </a:r>
            <a:r>
              <a:rPr lang="ko-KR" altLang="en-US" dirty="0"/>
              <a:t>스타일 시트 만드는 방법 </a:t>
            </a:r>
            <a:r>
              <a:rPr lang="en-US" altLang="ko-KR" dirty="0"/>
              <a:t>3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en-US" altLang="ko-KR" dirty="0"/>
              <a:t>&lt;style&gt;&lt;/style&gt; </a:t>
            </a:r>
            <a:r>
              <a:rPr lang="ko-KR" altLang="en-US" dirty="0"/>
              <a:t>태그에 스타일 시트 작성</a:t>
            </a:r>
          </a:p>
          <a:p>
            <a:pPr lvl="1"/>
            <a:r>
              <a:rPr lang="en-US" altLang="ko-KR" dirty="0"/>
              <a:t>style </a:t>
            </a:r>
            <a:r>
              <a:rPr lang="ko-KR" altLang="en-US" dirty="0"/>
              <a:t>속성에 스타일 시트 작성</a:t>
            </a:r>
          </a:p>
          <a:p>
            <a:pPr lvl="1"/>
            <a:r>
              <a:rPr lang="ko-KR" altLang="en-US" dirty="0"/>
              <a:t>스타일 시트를 별도 파일로 작성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&lt;link&gt; </a:t>
            </a:r>
            <a:r>
              <a:rPr lang="ko-KR" altLang="en-US" dirty="0"/>
              <a:t>태그나 </a:t>
            </a:r>
            <a:r>
              <a:rPr lang="en-US" altLang="ko-KR" dirty="0"/>
              <a:t>@import</a:t>
            </a:r>
            <a:r>
              <a:rPr lang="ko-KR" altLang="en-US" dirty="0"/>
              <a:t>로 불러 사용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5382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그림자</a:t>
            </a:r>
            <a:r>
              <a:rPr lang="en-US" altLang="ko-KR" dirty="0"/>
              <a:t>, box-shadow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box-shadow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1"/>
            <a:r>
              <a:rPr lang="ko-KR" altLang="en-US" dirty="0"/>
              <a:t>박스 전체에 그림자 효과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33" y="2420888"/>
            <a:ext cx="7918630" cy="10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790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66B28E1-1C24-4315-8113-214D281BB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709063"/>
            <a:ext cx="2225793" cy="462692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4–20 box-shadow</a:t>
            </a:r>
            <a:r>
              <a:rPr lang="ko-KR" altLang="en-US" dirty="0"/>
              <a:t>로 박스 그림자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975" y="1384443"/>
            <a:ext cx="3800233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&lt;title&gt;div </a:t>
            </a:r>
            <a:r>
              <a:rPr lang="ko-KR" altLang="en-US" sz="1200" dirty="0"/>
              <a:t>박스에 그림자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box-shadow : 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red;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box-shadow : 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5px </a:t>
            </a:r>
            <a:r>
              <a:rPr lang="en-US" altLang="ko-KR" sz="1200" b="1" dirty="0" err="1"/>
              <a:t>skyBlue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box-shadow : 2px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black, </a:t>
            </a:r>
          </a:p>
          <a:p>
            <a:pPr defTabSz="180000"/>
            <a:r>
              <a:rPr lang="en-US" altLang="ko-KR" sz="1200" b="1" dirty="0"/>
              <a:t>			    			0 0 25px blue,</a:t>
            </a:r>
          </a:p>
          <a:p>
            <a:pPr defTabSz="180000"/>
            <a:r>
              <a:rPr lang="en-US" altLang="ko-KR" sz="1200" b="1" dirty="0"/>
              <a:t>						   0 0 5px </a:t>
            </a:r>
            <a:r>
              <a:rPr lang="en-US" altLang="ko-KR" sz="1200" b="1" dirty="0" err="1"/>
              <a:t>darkblue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div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/>
              <a:t>	width : 150px;</a:t>
            </a:r>
          </a:p>
          <a:p>
            <a:pPr defTabSz="180000"/>
            <a:r>
              <a:rPr lang="en-US" altLang="ko-KR" sz="1200" dirty="0"/>
              <a:t>	height : 70px;</a:t>
            </a:r>
          </a:p>
          <a:p>
            <a:pPr defTabSz="180000"/>
            <a:r>
              <a:rPr lang="en-US" altLang="ko-KR" sz="1200" dirty="0"/>
              <a:t>    padding : 10px; </a:t>
            </a:r>
          </a:p>
          <a:p>
            <a:pPr defTabSz="180000"/>
            <a:r>
              <a:rPr lang="en-US" altLang="ko-KR" sz="1200" dirty="0"/>
              <a:t>    border : 10px solid 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    background-image 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/>
              <a:t>    background-size : 150px 100px;</a:t>
            </a:r>
          </a:p>
          <a:p>
            <a:pPr defTabSz="180000"/>
            <a:r>
              <a:rPr lang="en-US" altLang="ko-KR" sz="1200" dirty="0"/>
              <a:t>    background-repeat : no-repeat;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98276" y="4451628"/>
            <a:ext cx="358214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박스 그림자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800603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마우스 커서 제어</a:t>
            </a:r>
            <a:r>
              <a:rPr lang="en-US" altLang="ko-KR" dirty="0"/>
              <a:t>, cursor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 위에 마우스가 올라갈 때 마우스의 커서 모양 지정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r>
              <a:rPr lang="ko-KR" altLang="en-US" dirty="0"/>
              <a:t> 값에 따른 다양한 커서 모양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653136"/>
            <a:ext cx="5722730" cy="16791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29" y="2348880"/>
            <a:ext cx="7851371" cy="132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07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971B655-3D3D-422E-A309-0045A6DDC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257" y="1772816"/>
            <a:ext cx="2373148" cy="357605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4–21 </a:t>
            </a:r>
            <a:r>
              <a:rPr lang="ko-KR" altLang="en-US" dirty="0"/>
              <a:t>마우스 커서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39918" y="1556792"/>
            <a:ext cx="5291391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&lt;/h3&gt;</a:t>
            </a:r>
          </a:p>
          <a:p>
            <a:r>
              <a:rPr lang="ko-KR" altLang="en-US" sz="1400" dirty="0"/>
              <a:t>아래에 마우스를 오려 보세요</a:t>
            </a:r>
            <a:r>
              <a:rPr lang="en-US" altLang="ko-KR" sz="1400" dirty="0"/>
              <a:t>. </a:t>
            </a:r>
            <a:r>
              <a:rPr lang="ko-KR" altLang="en-US" sz="1400" dirty="0"/>
              <a:t>커서가 변합니다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crosshair</a:t>
            </a:r>
            <a:r>
              <a:rPr lang="en-US" altLang="ko-KR" sz="1400" dirty="0"/>
              <a:t>"&gt;</a:t>
            </a:r>
            <a:r>
              <a:rPr lang="ko-KR" altLang="en-US" sz="1400" dirty="0"/>
              <a:t>십자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help</a:t>
            </a:r>
            <a:r>
              <a:rPr lang="en-US" altLang="ko-KR" sz="1400" dirty="0"/>
              <a:t>"&gt;</a:t>
            </a:r>
            <a:r>
              <a:rPr lang="ko-KR" altLang="en-US" sz="1400" dirty="0"/>
              <a:t>도움말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pointer</a:t>
            </a:r>
            <a:r>
              <a:rPr lang="en-US" altLang="ko-KR" sz="1400" dirty="0"/>
              <a:t>"&gt;</a:t>
            </a:r>
            <a:r>
              <a:rPr lang="ko-KR" altLang="en-US" sz="1400" dirty="0"/>
              <a:t>포인터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progress</a:t>
            </a:r>
            <a:r>
              <a:rPr lang="en-US" altLang="ko-KR" sz="1400" dirty="0"/>
              <a:t>"&gt;</a:t>
            </a:r>
            <a:r>
              <a:rPr lang="ko-KR" altLang="en-US" sz="1400" dirty="0"/>
              <a:t>프로그램 실행 중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n-resize</a:t>
            </a:r>
            <a:r>
              <a:rPr lang="en-US" altLang="ko-KR" sz="1400" dirty="0"/>
              <a:t>"&gt;</a:t>
            </a:r>
            <a:r>
              <a:rPr lang="ko-KR" altLang="en-US" sz="1400" dirty="0"/>
              <a:t>상하 크기 조절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타원 6"/>
          <p:cNvSpPr/>
          <p:nvPr/>
        </p:nvSpPr>
        <p:spPr>
          <a:xfrm>
            <a:off x="6876256" y="3920939"/>
            <a:ext cx="294109" cy="308053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4644008" y="4077072"/>
            <a:ext cx="2232248" cy="45719"/>
          </a:xfrm>
          <a:custGeom>
            <a:avLst/>
            <a:gdLst>
              <a:gd name="connsiteX0" fmla="*/ 0 w 1769165"/>
              <a:gd name="connsiteY0" fmla="*/ 3181 h 443336"/>
              <a:gd name="connsiteX1" fmla="*/ 735496 w 1769165"/>
              <a:gd name="connsiteY1" fmla="*/ 62816 h 443336"/>
              <a:gd name="connsiteX2" fmla="*/ 1133061 w 1769165"/>
              <a:gd name="connsiteY2" fmla="*/ 430564 h 443336"/>
              <a:gd name="connsiteX3" fmla="*/ 1769165 w 1769165"/>
              <a:gd name="connsiteY3" fmla="*/ 351051 h 4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9165" h="443336">
                <a:moveTo>
                  <a:pt x="0" y="3181"/>
                </a:moveTo>
                <a:cubicBezTo>
                  <a:pt x="273326" y="-2617"/>
                  <a:pt x="546653" y="-8414"/>
                  <a:pt x="735496" y="62816"/>
                </a:cubicBezTo>
                <a:cubicBezTo>
                  <a:pt x="924339" y="134046"/>
                  <a:pt x="960783" y="382525"/>
                  <a:pt x="1133061" y="430564"/>
                </a:cubicBezTo>
                <a:cubicBezTo>
                  <a:pt x="1305339" y="478603"/>
                  <a:pt x="1673087" y="377555"/>
                  <a:pt x="1769165" y="35105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6CE99A-F99A-4DB3-B4BC-695EEFE21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805" y="3980972"/>
            <a:ext cx="261992" cy="2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3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&lt;style&gt; </a:t>
            </a:r>
            <a:r>
              <a:rPr lang="ko-KR" altLang="en-US"/>
              <a:t>태그에 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전형적인 모양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&lt;style&gt; </a:t>
            </a:r>
            <a:r>
              <a:rPr lang="ko-KR" altLang="en-US" dirty="0"/>
              <a:t>태그는 </a:t>
            </a:r>
            <a:r>
              <a:rPr lang="en-US" altLang="ko-KR" dirty="0"/>
              <a:t>&lt;head&gt; </a:t>
            </a:r>
            <a:r>
              <a:rPr lang="ko-KR" altLang="en-US" dirty="0"/>
              <a:t>태그 내에서만 사용</a:t>
            </a:r>
          </a:p>
          <a:p>
            <a:pPr lvl="1"/>
            <a:r>
              <a:rPr lang="en-US" altLang="ko-KR" dirty="0"/>
              <a:t>&lt;style&gt; </a:t>
            </a:r>
            <a:r>
              <a:rPr lang="ko-KR" altLang="en-US" dirty="0"/>
              <a:t>태그는 여러 번 작성 가능</a:t>
            </a:r>
            <a:endParaRPr lang="en-US" altLang="ko-KR" dirty="0"/>
          </a:p>
          <a:p>
            <a:pPr lvl="2"/>
            <a:r>
              <a:rPr lang="ko-KR" altLang="en-US" dirty="0"/>
              <a:t>스타일 시트들이 합쳐 사용</a:t>
            </a:r>
          </a:p>
          <a:p>
            <a:pPr lvl="1"/>
            <a:r>
              <a:rPr lang="en-US" altLang="ko-KR" dirty="0"/>
              <a:t>&lt;style&gt; </a:t>
            </a:r>
            <a:r>
              <a:rPr lang="ko-KR" altLang="en-US" dirty="0"/>
              <a:t>태그에 작성된 스타일 시트는 웹 페이지 전체에 적용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1916832"/>
            <a:ext cx="572409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h3 { color : purple;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{ border : 5px solid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yellowgreen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span { color : blue; font-size : 20px;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8816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C4B593D-81A4-4F35-87F2-86D01EA8D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81" y="2412690"/>
            <a:ext cx="2634412" cy="236338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4-3 &lt;style&gt; </a:t>
            </a:r>
            <a:r>
              <a:rPr lang="ko-KR" altLang="en-US" dirty="0"/>
              <a:t>태그로 스타일 시트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50" y="1456323"/>
            <a:ext cx="487482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&lt;title&gt;&amp;</a:t>
            </a:r>
            <a:r>
              <a:rPr lang="en-US" altLang="ko-KR" sz="1200" dirty="0" err="1"/>
              <a:t>lt;style&amp;gt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스타일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body { </a:t>
            </a:r>
          </a:p>
          <a:p>
            <a:pPr defTabSz="180000"/>
            <a:r>
              <a:rPr lang="en-US" altLang="ko-KR" sz="1200" b="1" dirty="0"/>
              <a:t>	background-color :  linen; </a:t>
            </a:r>
          </a:p>
          <a:p>
            <a:pPr defTabSz="180000"/>
            <a:r>
              <a:rPr lang="en-US" altLang="ko-KR" sz="1200" b="1" dirty="0"/>
              <a:t>	color : </a:t>
            </a:r>
            <a:r>
              <a:rPr lang="en-US" altLang="ko-KR" sz="1200" b="1" dirty="0" err="1"/>
              <a:t>blueviolet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	margin-left : 30px;</a:t>
            </a:r>
          </a:p>
          <a:p>
            <a:pPr defTabSz="180000"/>
            <a:r>
              <a:rPr lang="en-US" altLang="ko-KR" sz="1200" b="1" dirty="0"/>
              <a:t>	margin-right : 30px;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/>
              <a:t>h3 { </a:t>
            </a:r>
          </a:p>
          <a:p>
            <a:pPr defTabSz="180000"/>
            <a:r>
              <a:rPr lang="en-US" altLang="ko-KR" sz="1200" b="1" dirty="0"/>
              <a:t>	text-align : center; </a:t>
            </a:r>
          </a:p>
          <a:p>
            <a:pPr defTabSz="180000"/>
            <a:r>
              <a:rPr lang="en-US" altLang="ko-KR" sz="1200" b="1" dirty="0"/>
              <a:t>	color : </a:t>
            </a:r>
            <a:r>
              <a:rPr lang="en-US" altLang="ko-KR" sz="1200" b="1" dirty="0" err="1"/>
              <a:t>darkred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소연재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저는 체조 선수 </a:t>
            </a:r>
            <a:r>
              <a:rPr lang="ko-KR" altLang="en-US" sz="1200" dirty="0" err="1"/>
              <a:t>소연재입니다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음악을 들으면서 </a:t>
            </a:r>
            <a:endParaRPr lang="en-US" altLang="ko-KR" sz="1200" dirty="0"/>
          </a:p>
          <a:p>
            <a:pPr defTabSz="180000"/>
            <a:r>
              <a:rPr lang="ko-KR" altLang="en-US" sz="1200" dirty="0" err="1"/>
              <a:t>책읽기를</a:t>
            </a:r>
            <a:r>
              <a:rPr lang="ko-KR" altLang="en-US" sz="1200" dirty="0"/>
              <a:t> 좋아합니다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김치 찌개와 막국수 무척 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좋아합니다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912472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176651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912472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268985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533164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268985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780099" y="5631789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margin-left:30px</a:t>
            </a:r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7525052" y="5631789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margin-right:30px</a:t>
            </a:r>
            <a:endParaRPr lang="ko-KR" altLang="en-US" sz="1000" dirty="0"/>
          </a:p>
        </p:txBody>
      </p:sp>
      <p:sp>
        <p:nvSpPr>
          <p:cNvPr id="21" name="자유형 20"/>
          <p:cNvSpPr/>
          <p:nvPr/>
        </p:nvSpPr>
        <p:spPr>
          <a:xfrm>
            <a:off x="5527337" y="2719557"/>
            <a:ext cx="506544" cy="571990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256993" y="2502761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linen </a:t>
            </a:r>
            <a:r>
              <a:rPr lang="ko-KR" altLang="en-US" sz="1000" dirty="0"/>
              <a:t>색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697153" y="4993491"/>
            <a:ext cx="9268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blueviolet</a:t>
            </a:r>
            <a:r>
              <a:rPr lang="en-US" altLang="ko-KR" sz="1000" dirty="0"/>
              <a:t> </a:t>
            </a:r>
            <a:r>
              <a:rPr lang="ko-KR" altLang="en-US" sz="1000" dirty="0"/>
              <a:t>색</a:t>
            </a:r>
          </a:p>
        </p:txBody>
      </p:sp>
      <p:sp>
        <p:nvSpPr>
          <p:cNvPr id="24" name="자유형 23"/>
          <p:cNvSpPr/>
          <p:nvPr/>
        </p:nvSpPr>
        <p:spPr>
          <a:xfrm>
            <a:off x="7091959" y="4515683"/>
            <a:ext cx="15903" cy="477079"/>
          </a:xfrm>
          <a:custGeom>
            <a:avLst/>
            <a:gdLst>
              <a:gd name="connsiteX0" fmla="*/ 0 w 15903"/>
              <a:gd name="connsiteY0" fmla="*/ 477079 h 477079"/>
              <a:gd name="connsiteX1" fmla="*/ 15903 w 15903"/>
              <a:gd name="connsiteY1" fmla="*/ 0 h 47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03" h="477079">
                <a:moveTo>
                  <a:pt x="0" y="477079"/>
                </a:moveTo>
                <a:lnTo>
                  <a:pt x="15903" y="0"/>
                </a:ln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542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style </a:t>
            </a:r>
            <a:r>
              <a:rPr lang="ko-KR" altLang="en-US" dirty="0"/>
              <a:t>속성에 스타일 시트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style </a:t>
            </a:r>
            <a:r>
              <a:rPr lang="ko-KR" altLang="en-US" dirty="0"/>
              <a:t>속성에 </a:t>
            </a:r>
            <a:r>
              <a:rPr lang="en-US" altLang="ko-KR" dirty="0"/>
              <a:t>CSS3 </a:t>
            </a:r>
            <a:r>
              <a:rPr lang="ko-KR" altLang="en-US" dirty="0"/>
              <a:t>스타일 시트 작성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해당 태그에만 스타일 적용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132856"/>
            <a:ext cx="532638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661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12967</TotalTime>
  <Words>3862</Words>
  <Application>Microsoft Office PowerPoint</Application>
  <PresentationFormat>화면 슬라이드 쇼(4:3)</PresentationFormat>
  <Paragraphs>1312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83" baseType="lpstr">
      <vt:lpstr>HY나무L</vt:lpstr>
      <vt:lpstr>SourceCodePro-Regular</vt:lpstr>
      <vt:lpstr>YDVYGOStd11</vt:lpstr>
      <vt:lpstr>궁서체</vt:lpstr>
      <vt:lpstr>맑은 고딕</vt:lpstr>
      <vt:lpstr>휴먼모음T</vt:lpstr>
      <vt:lpstr>휴먼편지체</vt:lpstr>
      <vt:lpstr>Algerian</vt:lpstr>
      <vt:lpstr>Arial</vt:lpstr>
      <vt:lpstr>Consolas</vt:lpstr>
      <vt:lpstr>Courier New</vt:lpstr>
      <vt:lpstr>Forte</vt:lpstr>
      <vt:lpstr>Georgia</vt:lpstr>
      <vt:lpstr>Jokerman</vt:lpstr>
      <vt:lpstr>Lucida Console</vt:lpstr>
      <vt:lpstr>Times New Roman</vt:lpstr>
      <vt:lpstr>Verdana</vt:lpstr>
      <vt:lpstr>Wingdings</vt:lpstr>
      <vt:lpstr>Wingdings 2</vt:lpstr>
      <vt:lpstr>가을</vt:lpstr>
      <vt:lpstr>CSS3로 웹페이지 꾸미기</vt:lpstr>
      <vt:lpstr>CSS3 스타일 시트</vt:lpstr>
      <vt:lpstr>예제 4–1 HTML 태그로만 작성한 웹 페이지</vt:lpstr>
      <vt:lpstr>예제 4–2 CSS3 스타일 시트로 꾸민 웹 페이지</vt:lpstr>
      <vt:lpstr>CSS3 스타일 시트 구성</vt:lpstr>
      <vt:lpstr>HTML문서에 CSS3 스타일 시트 만들기</vt:lpstr>
      <vt:lpstr>&lt;style&gt; 태그에 스타일 시트 만들기</vt:lpstr>
      <vt:lpstr>예제 4-3 &lt;style&gt; 태그로 스타일 시트 만들기</vt:lpstr>
      <vt:lpstr>style 속성에 스타일 시트 만들기</vt:lpstr>
      <vt:lpstr>예제 4–4 style 속성에 스타일 시트 만들기</vt:lpstr>
      <vt:lpstr>외부 스타일 시트 파일 불러오기</vt:lpstr>
      <vt:lpstr>예제 4-5 &lt;link&gt; 태그로 CSS3 파일 불러오기</vt:lpstr>
      <vt:lpstr>예제 4-6 @import로 CSS3 파일 불러오기</vt:lpstr>
      <vt:lpstr>CSS3 규칙 – 스타일 상속</vt:lpstr>
      <vt:lpstr>예제 4–7 부모 스타일 상속</vt:lpstr>
      <vt:lpstr>CSS3 규칙 – 스타일 합치기와 오버라이딩</vt:lpstr>
      <vt:lpstr>예제 4–8 여러 스타일 시트가 중첩되는 경우</vt:lpstr>
      <vt:lpstr>셀렉터</vt:lpstr>
      <vt:lpstr>셀렉터 설명을 위한 샘플 HTML 페이지</vt:lpstr>
      <vt:lpstr>태그 이름 셀렉터</vt:lpstr>
      <vt:lpstr>class 셀렉터</vt:lpstr>
      <vt:lpstr>id 셀렉터</vt:lpstr>
      <vt:lpstr>id 셀렉터와 class 셀렉터 비교</vt:lpstr>
      <vt:lpstr>셀렉터 조합하기</vt:lpstr>
      <vt:lpstr>자식 셀렉터와 자손 셀렉터</vt:lpstr>
      <vt:lpstr>전체 셀렉터와 속성 셀렉터</vt:lpstr>
      <vt:lpstr>가상 클래스(pseudo-class) 셀렉터</vt:lpstr>
      <vt:lpstr>:firstletter와 :hover의 사용 사례</vt:lpstr>
      <vt:lpstr>예제 4-9 셀렉터 활용</vt:lpstr>
      <vt:lpstr>CSS3에서 색 표현</vt:lpstr>
      <vt:lpstr>CSS3의 표준 색 이름과 코드 중 일부(총 140개)</vt:lpstr>
      <vt:lpstr>색 관련 프로퍼티</vt:lpstr>
      <vt:lpstr>예제 4–10 색 활용</vt:lpstr>
      <vt:lpstr>텍스트</vt:lpstr>
      <vt:lpstr>예제 4-11 텍스트 꾸미기</vt:lpstr>
      <vt:lpstr>CSS3의 표준 단위</vt:lpstr>
      <vt:lpstr>폰트</vt:lpstr>
      <vt:lpstr>폰트 제어 CSS3 프로퍼티</vt:lpstr>
      <vt:lpstr>단축 프로퍼티, font </vt:lpstr>
      <vt:lpstr>예제 4–12 CSS3 폰트 활용</vt:lpstr>
      <vt:lpstr>CSS3의 박스 모델</vt:lpstr>
      <vt:lpstr>박스 모델의 구성</vt:lpstr>
      <vt:lpstr>박스 모델을 구성하는 CSS3 프로퍼티</vt:lpstr>
      <vt:lpstr>박스 크기 - &lt;div&gt; 태그의 박스 모델 사례</vt:lpstr>
      <vt:lpstr>예제 4-13 &lt;div&gt;의 박스 모델 보이기</vt:lpstr>
      <vt:lpstr>박스 모델의 색, 테두리, 단축프로퍼티</vt:lpstr>
      <vt:lpstr>예제 4-14 박스 모델 활용</vt:lpstr>
      <vt:lpstr>예제 4–15 다양한 테두리 선 스타일</vt:lpstr>
      <vt:lpstr>둥근 모서리 테두리 만들기 - border-radius</vt:lpstr>
      <vt:lpstr>예제 4–16 다양한 둥근 모서리 테두리</vt:lpstr>
      <vt:lpstr>이미지 테두리 만들기 - border-image</vt:lpstr>
      <vt:lpstr>PowerPoint 프레젠테이션</vt:lpstr>
      <vt:lpstr>예제 4–17 이미지 테두리 만들기</vt:lpstr>
      <vt:lpstr>배경 다루기</vt:lpstr>
      <vt:lpstr>PowerPoint 프레젠테이션</vt:lpstr>
      <vt:lpstr>background 단축 프로퍼티</vt:lpstr>
      <vt:lpstr>예제 4–18 &lt;div&gt; 박스에 배경 꾸미기</vt:lpstr>
      <vt:lpstr>텍스트 그림자, text-shadow</vt:lpstr>
      <vt:lpstr>예제 4–19 text-shadow로 텍스트 그림자 만들기</vt:lpstr>
      <vt:lpstr>박스 그림자, box-shadow</vt:lpstr>
      <vt:lpstr>예제 4–20 box-shadow로 박스 그림자 만들기</vt:lpstr>
      <vt:lpstr>마우스 커서 제어, cursor</vt:lpstr>
      <vt:lpstr>예제 4–21 마우스 커서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kain</cp:lastModifiedBy>
  <cp:revision>518</cp:revision>
  <dcterms:created xsi:type="dcterms:W3CDTF">2011-08-27T14:53:28Z</dcterms:created>
  <dcterms:modified xsi:type="dcterms:W3CDTF">2022-03-23T11:36:18Z</dcterms:modified>
</cp:coreProperties>
</file>